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144000" cy="6858000" type="screen4x3"/>
  <p:notesSz cx="6802438" cy="99345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09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863CFA1-EA30-465A-809C-B051C515FCE0}" type="datetimeFigureOut">
              <a:rPr kumimoji="1" lang="ja-JP" altLang="en-US" smtClean="0"/>
              <a:t>2018/1/10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8863CFA1-EA30-465A-809C-B051C515FCE0}" type="datetimeFigureOut">
              <a:rPr kumimoji="1" lang="ja-JP" altLang="en-US" smtClean="0"/>
              <a:t>2018/1/10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863CFA1-EA30-465A-809C-B051C515FCE0}" type="datetimeFigureOut">
              <a:rPr kumimoji="1" lang="ja-JP" altLang="en-US" smtClean="0"/>
              <a:t>2018/1/10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1"/>
            <a:ext cx="2057400" cy="4487333"/>
          </a:xfrm>
        </p:spPr>
        <p:txBody>
          <a:bodyPr vert="eaVert" anchor="ctr"/>
          <a:lstStyle>
            <a:lvl1pPr algn="l">
              <a:defRPr>
                <a:solidFill>
                  <a:schemeClr val="tx2"/>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8863CFA1-EA30-465A-809C-B051C515FCE0}" type="datetimeFigureOut">
              <a:rPr kumimoji="1" lang="ja-JP" altLang="en-US" smtClean="0"/>
              <a:t>2018/1/10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9"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9" y="4087563"/>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5"/>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6"/>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67366" y="1437449"/>
            <a:ext cx="6417735"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863CFA1-EA30-465A-809C-B051C515FCE0}" type="datetimeFigureOut">
              <a:rPr kumimoji="1" lang="ja-JP" altLang="en-US" smtClean="0"/>
              <a:t>2018/1/10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5" name="Date Placeholder 4"/>
          <p:cNvSpPr>
            <a:spLocks noGrp="1"/>
          </p:cNvSpPr>
          <p:nvPr>
            <p:ph type="dt" sz="half" idx="10"/>
          </p:nvPr>
        </p:nvSpPr>
        <p:spPr/>
        <p:txBody>
          <a:bodyPr/>
          <a:lstStyle/>
          <a:p>
            <a:fld id="{8863CFA1-EA30-465A-809C-B051C515FCE0}" type="datetimeFigureOut">
              <a:rPr kumimoji="1" lang="ja-JP" altLang="en-US" smtClean="0"/>
              <a:t>2018/1/10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7334" y="3429001"/>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3429001"/>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863CFA1-EA30-465A-809C-B051C515FCE0}" type="datetimeFigureOut">
              <a:rPr kumimoji="1" lang="ja-JP" altLang="en-US" smtClean="0"/>
              <a:t>2018/1/10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8863CFA1-EA30-465A-809C-B051C515FCE0}" type="datetimeFigureOut">
              <a:rPr kumimoji="1" lang="ja-JP" altLang="en-US" smtClean="0"/>
              <a:t>2018/1/10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2"/>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863CFA1-EA30-465A-809C-B051C515FCE0}" type="datetimeFigureOut">
              <a:rPr kumimoji="1" lang="ja-JP" altLang="en-US" smtClean="0"/>
              <a:t>2018/1/10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863CFA1-EA30-465A-809C-B051C515FCE0}" type="datetimeFigureOut">
              <a:rPr kumimoji="1" lang="ja-JP" altLang="en-US" smtClean="0"/>
              <a:t>2018/1/10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
        <p:nvSpPr>
          <p:cNvPr id="4" name="Text Placeholder 3"/>
          <p:cNvSpPr>
            <a:spLocks noGrp="1"/>
          </p:cNvSpPr>
          <p:nvPr>
            <p:ph type="body" sz="half" idx="2"/>
          </p:nvPr>
        </p:nvSpPr>
        <p:spPr>
          <a:xfrm>
            <a:off x="914400" y="3581401"/>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651963"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6" y="338667"/>
            <a:ext cx="3812645" cy="2429934"/>
          </a:xfrm>
        </p:spPr>
        <p:txBody>
          <a:bodyPr anchor="b">
            <a:normAutofit/>
          </a:bodyPr>
          <a:lstStyle>
            <a:lvl1pPr algn="l">
              <a:defRPr sz="2800" b="0">
                <a:solidFill>
                  <a:srgbClr val="FFFF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863CFA1-EA30-465A-809C-B051C515FCE0}" type="datetimeFigureOut">
              <a:rPr kumimoji="1" lang="ja-JP" altLang="en-US" smtClean="0"/>
              <a:t>2018/1/10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30"/>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4" name="Date Placeholder 3"/>
          <p:cNvSpPr>
            <a:spLocks noGrp="1"/>
          </p:cNvSpPr>
          <p:nvPr>
            <p:ph type="dt" sz="half" idx="2"/>
          </p:nvPr>
        </p:nvSpPr>
        <p:spPr>
          <a:xfrm>
            <a:off x="5163672" y="6250165"/>
            <a:ext cx="3786691" cy="365125"/>
          </a:xfrm>
          <a:prstGeom prst="rect">
            <a:avLst/>
          </a:prstGeom>
        </p:spPr>
        <p:txBody>
          <a:bodyPr vert="horz" lIns="91440" tIns="45720" rIns="91440" bIns="45720" rtlCol="0" anchor="ctr"/>
          <a:lstStyle>
            <a:lvl1pPr algn="r">
              <a:defRPr sz="1000">
                <a:solidFill>
                  <a:schemeClr val="tx2"/>
                </a:solidFill>
              </a:defRPr>
            </a:lvl1pPr>
          </a:lstStyle>
          <a:p>
            <a:fld id="{8863CFA1-EA30-465A-809C-B051C515FCE0}" type="datetimeFigureOut">
              <a:rPr kumimoji="1" lang="ja-JP" altLang="en-US" smtClean="0"/>
              <a:t>2018/1/10</a:t>
            </a:fld>
            <a:endParaRPr kumimoji="1" lang="ja-JP" altLang="en-US"/>
          </a:p>
        </p:txBody>
      </p:sp>
      <p:sp>
        <p:nvSpPr>
          <p:cNvPr id="5" name="Footer Placeholder 4"/>
          <p:cNvSpPr>
            <a:spLocks noGrp="1"/>
          </p:cNvSpPr>
          <p:nvPr>
            <p:ph type="ftr" sz="quarter" idx="3"/>
          </p:nvPr>
        </p:nvSpPr>
        <p:spPr>
          <a:xfrm>
            <a:off x="193639" y="6250165"/>
            <a:ext cx="378669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3991088" y="6250164"/>
            <a:ext cx="1161827" cy="365125"/>
          </a:xfrm>
          <a:prstGeom prst="rect">
            <a:avLst/>
          </a:prstGeom>
        </p:spPr>
        <p:txBody>
          <a:bodyPr vert="horz" lIns="91440" tIns="45720" rIns="91440" bIns="45720" rtlCol="0" anchor="ctr"/>
          <a:lstStyle>
            <a:lvl1pPr algn="ctr">
              <a:defRPr sz="1000">
                <a:solidFill>
                  <a:schemeClr val="tx2"/>
                </a:solidFill>
              </a:defRPr>
            </a:lvl1pPr>
          </a:lstStyle>
          <a:p>
            <a:fld id="{619F472C-DB3D-447B-9095-62832D1B43B8}" type="slidenum">
              <a:rPr kumimoji="1" lang="ja-JP" altLang="en-US" smtClean="0"/>
              <a:t>‹#›</a:t>
            </a:fld>
            <a:endParaRPr kumimoji="1" lang="ja-JP" altLang="en-US"/>
          </a:p>
        </p:txBody>
      </p:sp>
      <p:sp>
        <p:nvSpPr>
          <p:cNvPr id="3" name="Text Placeholder 2"/>
          <p:cNvSpPr>
            <a:spLocks noGrp="1"/>
          </p:cNvSpPr>
          <p:nvPr>
            <p:ph type="body" idx="1"/>
          </p:nvPr>
        </p:nvSpPr>
        <p:spPr>
          <a:xfrm>
            <a:off x="872068" y="2675467"/>
            <a:ext cx="7408333" cy="345069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59533" y="404664"/>
            <a:ext cx="8568951" cy="522058"/>
          </a:xfrm>
        </p:spPr>
        <p:txBody>
          <a:bodyPr>
            <a:noAutofit/>
          </a:bodyPr>
          <a:lstStyle/>
          <a:p>
            <a:r>
              <a:rPr kumimoji="1" lang="ja-JP" altLang="en-US" sz="3200" dirty="0" smtClean="0">
                <a:latin typeface="ＭＳ ゴシック" panose="020B0609070205080204" pitchFamily="49" charset="-128"/>
                <a:ea typeface="ＭＳ ゴシック" panose="020B0609070205080204" pitchFamily="49" charset="-128"/>
              </a:rPr>
              <a:t>（募集）上海海洋大学への短期派遣</a:t>
            </a:r>
            <a:endParaRPr kumimoji="1" lang="ja-JP" altLang="en-US" sz="3200" dirty="0">
              <a:latin typeface="ＭＳ ゴシック" panose="020B0609070205080204" pitchFamily="49" charset="-128"/>
              <a:ea typeface="ＭＳ ゴシック" panose="020B0609070205080204" pitchFamily="49" charset="-128"/>
            </a:endParaRPr>
          </a:p>
        </p:txBody>
      </p:sp>
      <p:sp>
        <p:nvSpPr>
          <p:cNvPr id="3" name="サブタイトル 2"/>
          <p:cNvSpPr>
            <a:spLocks noGrp="1"/>
          </p:cNvSpPr>
          <p:nvPr>
            <p:ph type="subTitle" idx="1"/>
          </p:nvPr>
        </p:nvSpPr>
        <p:spPr>
          <a:xfrm>
            <a:off x="215516" y="1122327"/>
            <a:ext cx="8712968" cy="1656184"/>
          </a:xfrm>
        </p:spPr>
        <p:txBody>
          <a:bodyPr>
            <a:normAutofit/>
          </a:bodyPr>
          <a:lstStyle/>
          <a:p>
            <a:pPr algn="l"/>
            <a:r>
              <a:rPr lang="ja-JP" altLang="en-US" dirty="0">
                <a:latin typeface="ＭＳ ゴシック" panose="020B0609070205080204" pitchFamily="49" charset="-128"/>
                <a:ea typeface="ＭＳ ゴシック" panose="020B0609070205080204" pitchFamily="49" charset="-128"/>
              </a:rPr>
              <a:t>　</a:t>
            </a:r>
            <a:r>
              <a:rPr lang="ja-JP" altLang="en-US" sz="1800" dirty="0">
                <a:latin typeface="ＭＳ ゴシック" panose="020B0609070205080204" pitchFamily="49" charset="-128"/>
                <a:ea typeface="ＭＳ ゴシック" panose="020B0609070205080204" pitchFamily="49" charset="-128"/>
              </a:rPr>
              <a:t>東京</a:t>
            </a:r>
            <a:r>
              <a:rPr lang="ja-JP" altLang="en-US" sz="1800" dirty="0" smtClean="0">
                <a:latin typeface="ＭＳ ゴシック" panose="020B0609070205080204" pitchFamily="49" charset="-128"/>
                <a:ea typeface="ＭＳ ゴシック" panose="020B0609070205080204" pitchFamily="49" charset="-128"/>
              </a:rPr>
              <a:t>海洋大学では、</a:t>
            </a:r>
            <a:r>
              <a:rPr kumimoji="1" lang="ja-JP" altLang="en-US" sz="1800" dirty="0" smtClean="0">
                <a:latin typeface="ＭＳ ゴシック" panose="020B0609070205080204" pitchFamily="49" charset="-128"/>
                <a:ea typeface="ＭＳ ゴシック" panose="020B0609070205080204" pitchFamily="49" charset="-128"/>
              </a:rPr>
              <a:t>平成２８年度文部科学省「大学の世界展開力強化事業」に採択されたことを受け、本学と上海海洋大学（中国）、韓国海洋大学校（韓国）</a:t>
            </a:r>
            <a:r>
              <a:rPr lang="ja-JP" altLang="en-US" sz="1800" dirty="0">
                <a:latin typeface="ＭＳ ゴシック" panose="020B0609070205080204" pitchFamily="49" charset="-128"/>
                <a:ea typeface="ＭＳ ゴシック" panose="020B0609070205080204" pitchFamily="49" charset="-128"/>
              </a:rPr>
              <a:t>の</a:t>
            </a:r>
            <a:r>
              <a:rPr kumimoji="1" lang="ja-JP" altLang="en-US" sz="1800" dirty="0" smtClean="0">
                <a:latin typeface="ＭＳ ゴシック" panose="020B0609070205080204" pitchFamily="49" charset="-128"/>
                <a:ea typeface="ＭＳ ゴシック" panose="020B0609070205080204" pitchFamily="49" charset="-128"/>
              </a:rPr>
              <a:t>３大学で将来的に単位互換を</a:t>
            </a:r>
            <a:r>
              <a:rPr lang="ja-JP" altLang="en-US" sz="1800" dirty="0">
                <a:latin typeface="ＭＳ ゴシック" panose="020B0609070205080204" pitchFamily="49" charset="-128"/>
                <a:ea typeface="ＭＳ ゴシック" panose="020B0609070205080204" pitchFamily="49" charset="-128"/>
              </a:rPr>
              <a:t>伴う学生相互派遣事業（</a:t>
            </a:r>
            <a:r>
              <a:rPr lang="en-US" altLang="ja-JP" sz="1800" dirty="0">
                <a:latin typeface="ＭＳ ゴシック" panose="020B0609070205080204" pitchFamily="49" charset="-128"/>
                <a:ea typeface="ＭＳ ゴシック" panose="020B0609070205080204" pitchFamily="49" charset="-128"/>
              </a:rPr>
              <a:t>OQEANOUS</a:t>
            </a:r>
            <a:r>
              <a:rPr lang="ja-JP" altLang="en-US" sz="1800" dirty="0">
                <a:latin typeface="ＭＳ ゴシック" panose="020B0609070205080204" pitchFamily="49" charset="-128"/>
                <a:ea typeface="ＭＳ ゴシック" panose="020B0609070205080204" pitchFamily="49" charset="-128"/>
              </a:rPr>
              <a:t>事業）を行っております</a:t>
            </a:r>
            <a:r>
              <a:rPr lang="ja-JP" altLang="en-US" sz="1800" dirty="0" smtClean="0">
                <a:latin typeface="ＭＳ ゴシック" panose="020B0609070205080204" pitchFamily="49" charset="-128"/>
                <a:ea typeface="ＭＳ ゴシック" panose="020B0609070205080204" pitchFamily="49" charset="-128"/>
              </a:rPr>
              <a:t>。</a:t>
            </a:r>
            <a:r>
              <a:rPr kumimoji="1" lang="ja-JP" altLang="en-US" sz="1800" dirty="0" smtClean="0">
                <a:latin typeface="ＭＳ ゴシック" panose="020B0609070205080204" pitchFamily="49" charset="-128"/>
                <a:ea typeface="ＭＳ ゴシック" panose="020B0609070205080204" pitchFamily="49" charset="-128"/>
              </a:rPr>
              <a:t>その一環として実施する上海海洋大学校への短期派遣（大学見学、研究室１日体験等を実施）の参加者を募集します。</a:t>
            </a:r>
            <a:endParaRPr kumimoji="1" lang="ja-JP" altLang="en-US" sz="1800" dirty="0">
              <a:latin typeface="ＭＳ ゴシック" panose="020B0609070205080204" pitchFamily="49" charset="-128"/>
              <a:ea typeface="ＭＳ ゴシック" panose="020B0609070205080204" pitchFamily="49" charset="-128"/>
            </a:endParaRPr>
          </a:p>
        </p:txBody>
      </p:sp>
      <p:sp>
        <p:nvSpPr>
          <p:cNvPr id="4" name="サブタイトル 2"/>
          <p:cNvSpPr txBox="1">
            <a:spLocks/>
          </p:cNvSpPr>
          <p:nvPr/>
        </p:nvSpPr>
        <p:spPr>
          <a:xfrm>
            <a:off x="287524" y="2750344"/>
            <a:ext cx="8712968" cy="3486968"/>
          </a:xfrm>
          <a:prstGeom prst="rect">
            <a:avLst/>
          </a:prstGeom>
        </p:spPr>
        <p:txBody>
          <a:bodyPr vert="horz" lIns="91440" tIns="45720" rIns="91440" bIns="45720" rtlCol="0">
            <a:normAutofit/>
          </a:bodyPr>
          <a:lstStyle>
            <a:lvl1pPr marL="0" indent="0" algn="ctr" defTabSz="914400" rtl="0" eaLnBrk="1" latinLnBrk="0" hangingPunct="1">
              <a:spcBef>
                <a:spcPct val="20000"/>
              </a:spcBef>
              <a:buClr>
                <a:schemeClr val="accent1"/>
              </a:buClr>
              <a:buSzPct val="100000"/>
              <a:buFont typeface="Symbol" pitchFamily="18" charset="2"/>
              <a:buNone/>
              <a:defRPr kumimoji="1" sz="2000" kern="1200">
                <a:solidFill>
                  <a:srgbClr val="FFFFFF"/>
                </a:solidFill>
                <a:latin typeface="+mn-lt"/>
                <a:ea typeface="+mn-ea"/>
                <a:cs typeface="+mn-cs"/>
              </a:defRPr>
            </a:lvl1pPr>
            <a:lvl2pPr marL="457200" indent="0" algn="ctr" defTabSz="914400" rtl="0" eaLnBrk="1" latinLnBrk="0" hangingPunct="1">
              <a:spcBef>
                <a:spcPct val="20000"/>
              </a:spcBef>
              <a:buClr>
                <a:schemeClr val="accent1"/>
              </a:buClr>
              <a:buSzPct val="100000"/>
              <a:buFont typeface="Symbol" pitchFamily="18" charset="2"/>
              <a:buNone/>
              <a:defRPr kumimoji="1"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100000"/>
              <a:buFont typeface="Symbol" pitchFamily="18" charset="2"/>
              <a:buNone/>
              <a:defRPr kumimoji="1"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100000"/>
              <a:buFont typeface="Symbol" pitchFamily="18" charset="2"/>
              <a:buNone/>
              <a:defRPr kumimoji="1"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Symbol" pitchFamily="18" charset="2"/>
              <a:buNone/>
              <a:defRPr kumimoji="1" sz="1600" kern="1200">
                <a:solidFill>
                  <a:schemeClr val="tx1">
                    <a:tint val="75000"/>
                  </a:schemeClr>
                </a:solidFill>
                <a:latin typeface="+mn-lt"/>
                <a:ea typeface="+mn-ea"/>
                <a:cs typeface="+mn-cs"/>
              </a:defRPr>
            </a:lvl5pPr>
            <a:lvl6pPr marL="2286000" indent="0" algn="ctr" defTabSz="914400" rtl="0" eaLnBrk="1" latinLnBrk="0" hangingPunct="1">
              <a:spcBef>
                <a:spcPts val="384"/>
              </a:spcBef>
              <a:buClr>
                <a:schemeClr val="accent1"/>
              </a:buClr>
              <a:buFont typeface="Symbol" pitchFamily="18" charset="2"/>
              <a:buNone/>
              <a:defRPr kumimoji="1" sz="1400" kern="1200">
                <a:solidFill>
                  <a:schemeClr val="tx1">
                    <a:tint val="75000"/>
                  </a:schemeClr>
                </a:solidFill>
                <a:latin typeface="+mn-lt"/>
                <a:ea typeface="+mn-ea"/>
                <a:cs typeface="+mn-cs"/>
              </a:defRPr>
            </a:lvl6pPr>
            <a:lvl7pPr marL="2743200" indent="0" algn="ctr" defTabSz="914400" rtl="0" eaLnBrk="1" latinLnBrk="0" hangingPunct="1">
              <a:spcBef>
                <a:spcPts val="384"/>
              </a:spcBef>
              <a:buClr>
                <a:schemeClr val="accent1"/>
              </a:buClr>
              <a:buFont typeface="Symbol" pitchFamily="18" charset="2"/>
              <a:buNone/>
              <a:defRPr kumimoji="1" sz="1400" kern="1200">
                <a:solidFill>
                  <a:schemeClr val="tx1">
                    <a:tint val="75000"/>
                  </a:schemeClr>
                </a:solidFill>
                <a:latin typeface="+mn-lt"/>
                <a:ea typeface="+mn-ea"/>
                <a:cs typeface="+mn-cs"/>
              </a:defRPr>
            </a:lvl7pPr>
            <a:lvl8pPr marL="3200400" indent="0" algn="ctr" defTabSz="914400" rtl="0" eaLnBrk="1" latinLnBrk="0" hangingPunct="1">
              <a:spcBef>
                <a:spcPts val="384"/>
              </a:spcBef>
              <a:buClr>
                <a:schemeClr val="accent1"/>
              </a:buClr>
              <a:buFont typeface="Symbol" pitchFamily="18" charset="2"/>
              <a:buNone/>
              <a:defRPr kumimoji="1" sz="1400" kern="1200">
                <a:solidFill>
                  <a:schemeClr val="tx1">
                    <a:tint val="75000"/>
                  </a:schemeClr>
                </a:solidFill>
                <a:latin typeface="+mn-lt"/>
                <a:ea typeface="+mn-ea"/>
                <a:cs typeface="+mn-cs"/>
              </a:defRPr>
            </a:lvl8pPr>
            <a:lvl9pPr marL="3657600" indent="0" algn="ctr" defTabSz="914400" rtl="0" eaLnBrk="1" latinLnBrk="0" hangingPunct="1">
              <a:spcBef>
                <a:spcPts val="384"/>
              </a:spcBef>
              <a:buClr>
                <a:schemeClr val="accent1"/>
              </a:buClr>
              <a:buFont typeface="Symbol" pitchFamily="18" charset="2"/>
              <a:buNone/>
              <a:defRPr kumimoji="1" sz="1400" kern="1200">
                <a:solidFill>
                  <a:schemeClr val="tx1">
                    <a:tint val="75000"/>
                  </a:schemeClr>
                </a:solidFill>
                <a:latin typeface="+mn-lt"/>
                <a:ea typeface="+mn-ea"/>
                <a:cs typeface="+mn-cs"/>
              </a:defRPr>
            </a:lvl9pPr>
          </a:lstStyle>
          <a:p>
            <a:pPr algn="l"/>
            <a:r>
              <a:rPr lang="ja-JP" altLang="en-US" sz="1400" dirty="0" smtClean="0">
                <a:latin typeface="ＭＳ ゴシック" panose="020B0609070205080204" pitchFamily="49" charset="-128"/>
                <a:ea typeface="ＭＳ ゴシック" panose="020B0609070205080204" pitchFamily="49" charset="-128"/>
              </a:rPr>
              <a:t>（派遣日程）平成</a:t>
            </a:r>
            <a:r>
              <a:rPr lang="ja-JP" altLang="en-US" sz="1400" dirty="0">
                <a:latin typeface="ＭＳ ゴシック" panose="020B0609070205080204" pitchFamily="49" charset="-128"/>
                <a:ea typeface="ＭＳ ゴシック" panose="020B0609070205080204" pitchFamily="49" charset="-128"/>
              </a:rPr>
              <a:t>３０</a:t>
            </a:r>
            <a:r>
              <a:rPr lang="ja-JP" altLang="en-US" sz="1400" dirty="0" smtClean="0">
                <a:latin typeface="ＭＳ ゴシック" panose="020B0609070205080204" pitchFamily="49" charset="-128"/>
                <a:ea typeface="ＭＳ ゴシック" panose="020B0609070205080204" pitchFamily="49" charset="-128"/>
              </a:rPr>
              <a:t>年３月</a:t>
            </a:r>
            <a:r>
              <a:rPr lang="ja-JP" altLang="en-US" sz="1400" dirty="0">
                <a:latin typeface="ＭＳ ゴシック" panose="020B0609070205080204" pitchFamily="49" charset="-128"/>
                <a:ea typeface="ＭＳ ゴシック" panose="020B0609070205080204" pitchFamily="49" charset="-128"/>
              </a:rPr>
              <a:t>１２</a:t>
            </a:r>
            <a:r>
              <a:rPr lang="ja-JP" altLang="en-US" sz="1400" dirty="0" smtClean="0">
                <a:latin typeface="ＭＳ ゴシック" panose="020B0609070205080204" pitchFamily="49" charset="-128"/>
                <a:ea typeface="ＭＳ ゴシック" panose="020B0609070205080204" pitchFamily="49" charset="-128"/>
              </a:rPr>
              <a:t>日（月）～３月</a:t>
            </a:r>
            <a:r>
              <a:rPr lang="ja-JP" altLang="en-US" sz="1400" dirty="0">
                <a:latin typeface="ＭＳ ゴシック" panose="020B0609070205080204" pitchFamily="49" charset="-128"/>
                <a:ea typeface="ＭＳ ゴシック" panose="020B0609070205080204" pitchFamily="49" charset="-128"/>
              </a:rPr>
              <a:t>１５</a:t>
            </a:r>
            <a:r>
              <a:rPr lang="ja-JP" altLang="en-US" sz="1400" dirty="0" smtClean="0">
                <a:latin typeface="ＭＳ ゴシック" panose="020B0609070205080204" pitchFamily="49" charset="-128"/>
                <a:ea typeface="ＭＳ ゴシック" panose="020B0609070205080204" pitchFamily="49" charset="-128"/>
              </a:rPr>
              <a:t>日（木）</a:t>
            </a:r>
            <a:r>
              <a:rPr lang="en-US" altLang="ja-JP" sz="1000" dirty="0" smtClean="0">
                <a:latin typeface="ＭＳ ゴシック" panose="020B0609070205080204" pitchFamily="49" charset="-128"/>
                <a:ea typeface="ＭＳ ゴシック" panose="020B0609070205080204" pitchFamily="49" charset="-128"/>
              </a:rPr>
              <a:t>※</a:t>
            </a:r>
            <a:r>
              <a:rPr lang="ja-JP" altLang="en-US" sz="1000" dirty="0" smtClean="0">
                <a:latin typeface="ＭＳ ゴシック" panose="020B0609070205080204" pitchFamily="49" charset="-128"/>
                <a:ea typeface="ＭＳ ゴシック" panose="020B0609070205080204" pitchFamily="49" charset="-128"/>
              </a:rPr>
              <a:t>日程変更の可能性あり。</a:t>
            </a:r>
            <a:endParaRPr lang="en-US" altLang="ja-JP" sz="1000" dirty="0" smtClean="0">
              <a:latin typeface="ＭＳ ゴシック" panose="020B0609070205080204" pitchFamily="49" charset="-128"/>
              <a:ea typeface="ＭＳ ゴシック" panose="020B0609070205080204" pitchFamily="49" charset="-128"/>
            </a:endParaRPr>
          </a:p>
          <a:p>
            <a:pPr algn="l"/>
            <a:r>
              <a:rPr lang="ja-JP" altLang="en-US" sz="1400" dirty="0" smtClean="0">
                <a:latin typeface="ＭＳ ゴシック" panose="020B0609070205080204" pitchFamily="49" charset="-128"/>
                <a:ea typeface="ＭＳ ゴシック" panose="020B0609070205080204" pitchFamily="49" charset="-128"/>
              </a:rPr>
              <a:t>（募集人数</a:t>
            </a:r>
            <a:r>
              <a:rPr lang="ja-JP" altLang="en-US" sz="1400" smtClean="0">
                <a:latin typeface="ＭＳ ゴシック" panose="020B0609070205080204" pitchFamily="49" charset="-128"/>
                <a:ea typeface="ＭＳ ゴシック" panose="020B0609070205080204" pitchFamily="49" charset="-128"/>
              </a:rPr>
              <a:t>）</a:t>
            </a:r>
            <a:r>
              <a:rPr lang="ja-JP" altLang="en-US" sz="1400" smtClean="0">
                <a:solidFill>
                  <a:schemeClr val="bg1"/>
                </a:solidFill>
                <a:latin typeface="ＭＳ ゴシック" panose="020B0609070205080204" pitchFamily="49" charset="-128"/>
                <a:ea typeface="ＭＳ ゴシック" panose="020B0609070205080204" pitchFamily="49" charset="-128"/>
              </a:rPr>
              <a:t>８名程度（</a:t>
            </a:r>
            <a:r>
              <a:rPr lang="ja-JP" altLang="en-US" sz="1400" dirty="0" smtClean="0">
                <a:solidFill>
                  <a:schemeClr val="bg1"/>
                </a:solidFill>
                <a:latin typeface="ＭＳ ゴシック" panose="020B0609070205080204" pitchFamily="49" charset="-128"/>
                <a:ea typeface="ＭＳ ゴシック" panose="020B0609070205080204" pitchFamily="49" charset="-128"/>
              </a:rPr>
              <a:t>応募者多数の場合は、選抜を行います。）</a:t>
            </a:r>
            <a:endParaRPr lang="en-US" altLang="ja-JP" sz="1400" dirty="0" smtClean="0">
              <a:solidFill>
                <a:schemeClr val="bg1"/>
              </a:solidFill>
              <a:latin typeface="ＭＳ ゴシック" panose="020B0609070205080204" pitchFamily="49" charset="-128"/>
              <a:ea typeface="ＭＳ ゴシック" panose="020B0609070205080204" pitchFamily="49" charset="-128"/>
            </a:endParaRPr>
          </a:p>
          <a:p>
            <a:pPr algn="l"/>
            <a:r>
              <a:rPr lang="ja-JP" altLang="en-US" sz="1400" dirty="0" smtClean="0">
                <a:latin typeface="ＭＳ ゴシック" panose="020B0609070205080204" pitchFamily="49" charset="-128"/>
                <a:ea typeface="ＭＳ ゴシック" panose="020B0609070205080204" pitchFamily="49" charset="-128"/>
              </a:rPr>
              <a:t>（応募</a:t>
            </a:r>
            <a:r>
              <a:rPr lang="ja-JP" altLang="en-US" sz="1400" dirty="0">
                <a:latin typeface="ＭＳ ゴシック" panose="020B0609070205080204" pitchFamily="49" charset="-128"/>
                <a:ea typeface="ＭＳ ゴシック" panose="020B0609070205080204" pitchFamily="49" charset="-128"/>
              </a:rPr>
              <a:t>資格）学部３・４年生（大学院進学希望者・予定者に限る）または大学院生（博士前期課程）で</a:t>
            </a:r>
          </a:p>
          <a:p>
            <a:pPr algn="l"/>
            <a:r>
              <a:rPr lang="ja-JP" altLang="en-US" sz="1400" dirty="0">
                <a:latin typeface="ＭＳ ゴシック" panose="020B0609070205080204" pitchFamily="49" charset="-128"/>
                <a:ea typeface="ＭＳ ゴシック" panose="020B0609070205080204" pitchFamily="49" charset="-128"/>
              </a:rPr>
              <a:t>　　　　　　日本国籍を有する者又は日本への永住が許可されている者（特別永住者を含む。）</a:t>
            </a:r>
          </a:p>
          <a:p>
            <a:pPr algn="l"/>
            <a:r>
              <a:rPr lang="ja-JP" altLang="en-US" sz="1400" dirty="0" smtClean="0">
                <a:latin typeface="ＭＳ ゴシック" panose="020B0609070205080204" pitchFamily="49" charset="-128"/>
                <a:ea typeface="ＭＳ ゴシック" panose="020B0609070205080204" pitchFamily="49" charset="-128"/>
              </a:rPr>
              <a:t>（応募方法）参加を希望する学生は、１月３１日（水）までに国際・教学支援課管理係、または越中島地区事務室教育支援係にて申し込みの手続きをすること。</a:t>
            </a:r>
          </a:p>
          <a:p>
            <a:pPr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その他 ）不明な点は、国際・教学支援課管理係（対応時間：</a:t>
            </a:r>
            <a:r>
              <a:rPr lang="en-US" altLang="ja-JP" sz="1400" dirty="0">
                <a:latin typeface="ＭＳ ゴシック" panose="020B0609070205080204" pitchFamily="49" charset="-128"/>
                <a:ea typeface="ＭＳ ゴシック" panose="020B0609070205080204" pitchFamily="49" charset="-128"/>
              </a:rPr>
              <a:t>10</a:t>
            </a:r>
            <a:r>
              <a:rPr lang="ja-JP" altLang="en-US" sz="1400" dirty="0">
                <a:latin typeface="ＭＳ ゴシック" panose="020B0609070205080204" pitchFamily="49" charset="-128"/>
                <a:ea typeface="ＭＳ ゴシック" panose="020B0609070205080204" pitchFamily="49" charset="-128"/>
              </a:rPr>
              <a:t>時～</a:t>
            </a:r>
            <a:r>
              <a:rPr lang="en-US" altLang="ja-JP" sz="1400" dirty="0">
                <a:latin typeface="ＭＳ ゴシック" panose="020B0609070205080204" pitchFamily="49" charset="-128"/>
                <a:ea typeface="ＭＳ ゴシック" panose="020B0609070205080204" pitchFamily="49" charset="-128"/>
              </a:rPr>
              <a:t>13</a:t>
            </a:r>
            <a:r>
              <a:rPr lang="ja-JP" altLang="en-US" sz="1400" dirty="0">
                <a:latin typeface="ＭＳ ゴシック" panose="020B0609070205080204" pitchFamily="49" charset="-128"/>
                <a:ea typeface="ＭＳ ゴシック" panose="020B0609070205080204" pitchFamily="49" charset="-128"/>
              </a:rPr>
              <a:t>時、</a:t>
            </a:r>
            <a:r>
              <a:rPr lang="en-US" altLang="ja-JP" sz="1400" dirty="0">
                <a:latin typeface="ＭＳ ゴシック" panose="020B0609070205080204" pitchFamily="49" charset="-128"/>
                <a:ea typeface="ＭＳ ゴシック" panose="020B0609070205080204" pitchFamily="49" charset="-128"/>
              </a:rPr>
              <a:t>14</a:t>
            </a:r>
            <a:r>
              <a:rPr lang="ja-JP" altLang="en-US" sz="1400" dirty="0">
                <a:latin typeface="ＭＳ ゴシック" panose="020B0609070205080204" pitchFamily="49" charset="-128"/>
                <a:ea typeface="ＭＳ ゴシック" panose="020B0609070205080204" pitchFamily="49" charset="-128"/>
              </a:rPr>
              <a:t>時～</a:t>
            </a:r>
            <a:r>
              <a:rPr lang="en-US" altLang="ja-JP" sz="1400" dirty="0">
                <a:latin typeface="ＭＳ ゴシック" panose="020B0609070205080204" pitchFamily="49" charset="-128"/>
                <a:ea typeface="ＭＳ ゴシック" panose="020B0609070205080204" pitchFamily="49" charset="-128"/>
              </a:rPr>
              <a:t>16</a:t>
            </a:r>
            <a:r>
              <a:rPr lang="ja-JP" altLang="en-US" sz="1400" dirty="0">
                <a:latin typeface="ＭＳ ゴシック" panose="020B0609070205080204" pitchFamily="49" charset="-128"/>
                <a:ea typeface="ＭＳ ゴシック" panose="020B0609070205080204" pitchFamily="49" charset="-128"/>
              </a:rPr>
              <a:t>時半）、または越中島地区事務室教育支援係に問い合わせること。</a:t>
            </a:r>
          </a:p>
          <a:p>
            <a:pPr algn="l"/>
            <a:endParaRPr lang="en-US" altLang="ja-JP" sz="1400" dirty="0" smtClean="0">
              <a:latin typeface="ＭＳ ゴシック" panose="020B0609070205080204" pitchFamily="49" charset="-128"/>
              <a:ea typeface="ＭＳ ゴシック" panose="020B0609070205080204" pitchFamily="49" charset="-128"/>
            </a:endParaRPr>
          </a:p>
          <a:p>
            <a:pPr algn="l"/>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参加後にアンケートへの回答を求めます。</a:t>
            </a:r>
            <a:endParaRPr lang="en-US" altLang="ja-JP" sz="1400" dirty="0" smtClean="0">
              <a:latin typeface="ＭＳ ゴシック" panose="020B0609070205080204" pitchFamily="49" charset="-128"/>
              <a:ea typeface="ＭＳ ゴシック" panose="020B0609070205080204" pitchFamily="49" charset="-128"/>
            </a:endParaRPr>
          </a:p>
          <a:p>
            <a:pPr algn="l"/>
            <a:endParaRPr lang="ja-JP" altLang="en-US" dirty="0"/>
          </a:p>
        </p:txBody>
      </p:sp>
      <p:sp>
        <p:nvSpPr>
          <p:cNvPr id="5" name="角丸四角形 4"/>
          <p:cNvSpPr/>
          <p:nvPr/>
        </p:nvSpPr>
        <p:spPr>
          <a:xfrm>
            <a:off x="419543" y="6237312"/>
            <a:ext cx="8448930" cy="5040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rgbClr val="FF0000"/>
                </a:solidFill>
              </a:rPr>
              <a:t>往復の航空券、現地での宿泊費等は</a:t>
            </a:r>
            <a:r>
              <a:rPr lang="ja-JP" altLang="en-US" sz="2800" u="sng" dirty="0" smtClean="0">
                <a:solidFill>
                  <a:srgbClr val="FF0000"/>
                </a:solidFill>
              </a:rPr>
              <a:t>大学が負担</a:t>
            </a:r>
            <a:r>
              <a:rPr lang="ja-JP" altLang="en-US" sz="2800" dirty="0" smtClean="0">
                <a:solidFill>
                  <a:srgbClr val="FF0000"/>
                </a:solidFill>
              </a:rPr>
              <a:t>します。</a:t>
            </a:r>
            <a:endParaRPr kumimoji="1" lang="ja-JP" altLang="en-US" sz="2800" dirty="0"/>
          </a:p>
        </p:txBody>
      </p:sp>
      <p:pic>
        <p:nvPicPr>
          <p:cNvPr id="6" name="Picture 6" descr="「東京海洋大学」の画像検索結果"/>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404664"/>
            <a:ext cx="659759" cy="50405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2" descr="「上海海洋大学」の画像検索結果"/>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32333" y="8239033"/>
            <a:ext cx="835450" cy="80743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2" descr="「上海海洋大学」の画像検索結果"/>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28384" y="404664"/>
            <a:ext cx="648072" cy="626338"/>
          </a:xfrm>
          <a:prstGeom prst="rect">
            <a:avLst/>
          </a:prstGeom>
          <a:noFill/>
          <a:extLst>
            <a:ext uri="{909E8E84-426E-40DD-AFC4-6F175D3DCCD1}">
              <a14:hiddenFill xmlns:a14="http://schemas.microsoft.com/office/drawing/2010/main">
                <a:solidFill>
                  <a:srgbClr val="FFFFFF"/>
                </a:solidFill>
              </a14:hiddenFill>
            </a:ext>
          </a:extLst>
        </p:spPr>
      </p:pic>
      <p:sp>
        <p:nvSpPr>
          <p:cNvPr id="11" name="正方形/長方形 10"/>
          <p:cNvSpPr/>
          <p:nvPr/>
        </p:nvSpPr>
        <p:spPr>
          <a:xfrm>
            <a:off x="4644008" y="4493828"/>
            <a:ext cx="4462535" cy="15592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b="1" dirty="0">
                <a:solidFill>
                  <a:schemeClr val="tx1"/>
                </a:solidFill>
                <a:latin typeface="ＭＳ ゴシック" panose="020B0609070205080204" pitchFamily="49" charset="-128"/>
                <a:ea typeface="ＭＳ ゴシック" panose="020B0609070205080204" pitchFamily="49" charset="-128"/>
              </a:rPr>
              <a:t>○</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日程イメージ</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smtClean="0">
                <a:solidFill>
                  <a:schemeClr val="tx1"/>
                </a:solidFill>
                <a:latin typeface="ＭＳ ゴシック" panose="020B0609070205080204" pitchFamily="49" charset="-128"/>
                <a:ea typeface="ＭＳ ゴシック" panose="020B0609070205080204" pitchFamily="49" charset="-128"/>
              </a:rPr>
              <a:t> </a:t>
            </a:r>
            <a:r>
              <a:rPr lang="ja-JP" altLang="en-US" sz="1200" b="1" dirty="0">
                <a:solidFill>
                  <a:schemeClr val="tx1"/>
                </a:solidFill>
                <a:latin typeface="ＭＳ ゴシック" panose="020B0609070205080204" pitchFamily="49" charset="-128"/>
                <a:ea typeface="ＭＳ ゴシック" panose="020B0609070205080204" pitchFamily="49" charset="-128"/>
              </a:rPr>
              <a:t> </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３月</a:t>
            </a:r>
            <a:r>
              <a:rPr lang="ja-JP" altLang="en-US" sz="1200" b="1" dirty="0">
                <a:solidFill>
                  <a:schemeClr val="tx1"/>
                </a:solidFill>
                <a:latin typeface="ＭＳ ゴシック" panose="020B0609070205080204" pitchFamily="49" charset="-128"/>
                <a:ea typeface="ＭＳ ゴシック" panose="020B0609070205080204" pitchFamily="49" charset="-128"/>
              </a:rPr>
              <a:t>１２</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日（月）　出発</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smtClean="0">
                <a:solidFill>
                  <a:schemeClr val="tx1"/>
                </a:solidFill>
                <a:latin typeface="ＭＳ ゴシック" panose="020B0609070205080204" pitchFamily="49" charset="-128"/>
                <a:ea typeface="ＭＳ ゴシック" panose="020B0609070205080204" pitchFamily="49" charset="-128"/>
              </a:rPr>
              <a:t>　 　 </a:t>
            </a:r>
            <a:r>
              <a:rPr lang="ja-JP" altLang="en-US" sz="1200" b="1" dirty="0">
                <a:solidFill>
                  <a:schemeClr val="tx1"/>
                </a:solidFill>
                <a:latin typeface="ＭＳ ゴシック" panose="020B0609070205080204" pitchFamily="49" charset="-128"/>
                <a:ea typeface="ＭＳ ゴシック" panose="020B0609070205080204" pitchFamily="49" charset="-128"/>
              </a:rPr>
              <a:t>１３</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日（火）</a:t>
            </a:r>
            <a:r>
              <a:rPr lang="ja-JP" altLang="en-US" sz="1200" b="1" dirty="0">
                <a:solidFill>
                  <a:schemeClr val="tx1"/>
                </a:solidFill>
                <a:latin typeface="ＭＳ ゴシック" panose="020B0609070205080204" pitchFamily="49" charset="-128"/>
                <a:ea typeface="ＭＳ ゴシック" panose="020B0609070205080204" pitchFamily="49" charset="-128"/>
              </a:rPr>
              <a:t>　</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上海海洋大学</a:t>
            </a:r>
            <a:r>
              <a:rPr lang="ja-JP" altLang="en-US" sz="1200" b="1" dirty="0">
                <a:solidFill>
                  <a:schemeClr val="tx1"/>
                </a:solidFill>
                <a:latin typeface="ＭＳ ゴシック" panose="020B0609070205080204" pitchFamily="49" charset="-128"/>
                <a:ea typeface="ＭＳ ゴシック" panose="020B0609070205080204" pitchFamily="49" charset="-128"/>
              </a:rPr>
              <a:t>概要説明及び学内見学</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a:solidFill>
                  <a:schemeClr val="tx1"/>
                </a:solidFill>
                <a:latin typeface="ＭＳ ゴシック" panose="020B0609070205080204" pitchFamily="49" charset="-128"/>
                <a:ea typeface="ＭＳ ゴシック" panose="020B0609070205080204" pitchFamily="49" charset="-128"/>
              </a:rPr>
              <a:t>　</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　  </a:t>
            </a:r>
            <a:r>
              <a:rPr lang="ja-JP" altLang="en-US" sz="1200" b="1" dirty="0">
                <a:solidFill>
                  <a:schemeClr val="tx1"/>
                </a:solidFill>
                <a:latin typeface="ＭＳ ゴシック" panose="020B0609070205080204" pitchFamily="49" charset="-128"/>
                <a:ea typeface="ＭＳ ゴシック" panose="020B0609070205080204" pitchFamily="49" charset="-128"/>
              </a:rPr>
              <a:t>１４</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日（水）　研究室１日体験</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smtClean="0">
                <a:solidFill>
                  <a:schemeClr val="tx1"/>
                </a:solidFill>
                <a:latin typeface="ＭＳ ゴシック" panose="020B0609070205080204" pitchFamily="49" charset="-128"/>
                <a:ea typeface="ＭＳ ゴシック" panose="020B0609070205080204" pitchFamily="49" charset="-128"/>
              </a:rPr>
              <a:t>　　</a:t>
            </a:r>
            <a:r>
              <a:rPr lang="en-US" altLang="ja-JP" sz="1200" b="1" dirty="0" smtClean="0">
                <a:solidFill>
                  <a:schemeClr val="tx1"/>
                </a:solidFill>
                <a:latin typeface="ＭＳ ゴシック" panose="020B0609070205080204" pitchFamily="49" charset="-128"/>
                <a:ea typeface="ＭＳ ゴシック" panose="020B0609070205080204" pitchFamily="49" charset="-128"/>
              </a:rPr>
              <a:t>  </a:t>
            </a:r>
            <a:r>
              <a:rPr lang="ja-JP" altLang="en-US" sz="1200" b="1" dirty="0">
                <a:solidFill>
                  <a:schemeClr val="tx1"/>
                </a:solidFill>
                <a:latin typeface="ＭＳ ゴシック" panose="020B0609070205080204" pitchFamily="49" charset="-128"/>
                <a:ea typeface="ＭＳ ゴシック" panose="020B0609070205080204" pitchFamily="49" charset="-128"/>
              </a:rPr>
              <a:t>１５</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日（木）　帰国</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pPr algn="ctr"/>
            <a:endParaRPr kumimoji="1" lang="ja-JP" altLang="en-US" dirty="0">
              <a:solidFill>
                <a:schemeClr val="tx1"/>
              </a:solidFill>
            </a:endParaRPr>
          </a:p>
        </p:txBody>
      </p:sp>
    </p:spTree>
    <p:extLst>
      <p:ext uri="{BB962C8B-B14F-4D97-AF65-F5344CB8AC3E}">
        <p14:creationId xmlns:p14="http://schemas.microsoft.com/office/powerpoint/2010/main" val="37600293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258</TotalTime>
  <Words>101</Words>
  <Application>Microsoft Office PowerPoint</Application>
  <PresentationFormat>画面に合わせる (4:3)</PresentationFormat>
  <Paragraphs>16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ウェーブ</vt:lpstr>
      <vt:lpstr>（募集）上海海洋大学への短期派遣</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（募集）上海海洋大学への短期派遣</dc:title>
  <dc:creator>k-kacho</dc:creator>
  <cp:lastModifiedBy>k-soumu</cp:lastModifiedBy>
  <cp:revision>21</cp:revision>
  <cp:lastPrinted>2018-01-10T06:52:41Z</cp:lastPrinted>
  <dcterms:created xsi:type="dcterms:W3CDTF">2017-01-24T08:07:38Z</dcterms:created>
  <dcterms:modified xsi:type="dcterms:W3CDTF">2018-01-10T07:44:50Z</dcterms:modified>
</cp:coreProperties>
</file>