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8863CFA1-EA30-465A-809C-B051C515FCE0}" type="datetimeFigureOut">
              <a:rPr kumimoji="1" lang="ja-JP" altLang="en-US" smtClean="0"/>
              <a:t>2019/1/8</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8863CFA1-EA30-465A-809C-B051C515FCE0}" type="datetimeFigureOut">
              <a:rPr kumimoji="1" lang="ja-JP" altLang="en-US" smtClean="0"/>
              <a:t>2019/1/8</a:t>
            </a:fld>
            <a:endParaRPr kumimoji="1" lang="ja-JP" altLang="en-US"/>
          </a:p>
        </p:txBody>
      </p:sp>
      <p:sp>
        <p:nvSpPr>
          <p:cNvPr id="9" name="スライド番号プレースホルダー 8"/>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8863CFA1-EA30-465A-809C-B051C515FCE0}" type="datetimeFigureOut">
              <a:rPr kumimoji="1" lang="ja-JP" altLang="en-US" smtClean="0"/>
              <a:t>2019/1/8</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863CFA1-EA30-465A-809C-B051C515FCE0}" type="datetimeFigureOut">
              <a:rPr kumimoji="1" lang="ja-JP" altLang="en-US" smtClean="0"/>
              <a:t>2019/1/8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8863CFA1-EA30-465A-809C-B051C515FCE0}" type="datetimeFigureOut">
              <a:rPr kumimoji="1" lang="ja-JP" altLang="en-US" smtClean="0"/>
              <a:t>2019/1/8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863CFA1-EA30-465A-809C-B051C515FCE0}" type="datetimeFigureOut">
              <a:rPr kumimoji="1" lang="ja-JP" altLang="en-US" smtClean="0"/>
              <a:t>2019/1/8</a:t>
            </a:fld>
            <a:endParaRPr kumimoji="1" lang="ja-JP" altLang="en-US"/>
          </a:p>
        </p:txBody>
      </p:sp>
      <p:sp>
        <p:nvSpPr>
          <p:cNvPr id="7" name="スライド番号プレースホルダー 6"/>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63CFA1-EA30-465A-809C-B051C515FCE0}" type="datetimeFigureOut">
              <a:rPr kumimoji="1" lang="ja-JP" altLang="en-US" smtClean="0"/>
              <a:t>2019/1/8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8863CFA1-EA30-465A-809C-B051C515FCE0}" type="datetimeFigureOut">
              <a:rPr kumimoji="1" lang="ja-JP" altLang="en-US" smtClean="0"/>
              <a:t>2019/1/8</a:t>
            </a:fld>
            <a:endParaRPr kumimoji="1" lang="ja-JP" altLang="en-US"/>
          </a:p>
        </p:txBody>
      </p:sp>
      <p:sp>
        <p:nvSpPr>
          <p:cNvPr id="22" name="スライド番号プレースホルダー 21"/>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8863CFA1-EA30-465A-809C-B051C515FCE0}" type="datetimeFigureOut">
              <a:rPr kumimoji="1" lang="ja-JP" altLang="en-US" smtClean="0"/>
              <a:t>2019/1/8</a:t>
            </a:fld>
            <a:endParaRPr kumimoji="1" lang="ja-JP" altLang="en-US"/>
          </a:p>
        </p:txBody>
      </p:sp>
      <p:sp>
        <p:nvSpPr>
          <p:cNvPr id="18" name="スライド番号プレースホルダー 17"/>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63CFA1-EA30-465A-809C-B051C515FCE0}" type="datetimeFigureOut">
              <a:rPr kumimoji="1" lang="ja-JP" altLang="en-US" smtClean="0"/>
              <a:t>2019/1/8</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9F472C-DB3D-447B-9095-62832D1B43B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3690" y="427905"/>
            <a:ext cx="8568951" cy="522058"/>
          </a:xfrm>
        </p:spPr>
        <p:txBody>
          <a:bodyPr>
            <a:noAutofit/>
          </a:bodyPr>
          <a:lstStyle/>
          <a:p>
            <a:r>
              <a:rPr kumimoji="1" lang="ja-JP" altLang="en-US" sz="3200" i="1" dirty="0" smtClean="0">
                <a:latin typeface="ＭＳ ゴシック" panose="020B0609070205080204" pitchFamily="49" charset="-128"/>
                <a:ea typeface="ＭＳ ゴシック" panose="020B0609070205080204" pitchFamily="49" charset="-128"/>
              </a:rPr>
              <a:t>（募集）韓国海洋大学校への短期派遣</a:t>
            </a:r>
            <a:endParaRPr kumimoji="1" lang="ja-JP" altLang="en-US" sz="3200" i="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15516" y="1122327"/>
            <a:ext cx="8712968" cy="1656184"/>
          </a:xfrm>
        </p:spPr>
        <p:txBody>
          <a:bodyPr>
            <a:normAutofit/>
          </a:bodyPr>
          <a:lstStyle/>
          <a:p>
            <a:pPr algn="l"/>
            <a:r>
              <a:rPr lang="ja-JP" altLang="en-US" dirty="0">
                <a:latin typeface="ＭＳ ゴシック" panose="020B0609070205080204" pitchFamily="49" charset="-128"/>
                <a:ea typeface="ＭＳ ゴシック" panose="020B0609070205080204" pitchFamily="49" charset="-128"/>
              </a:rPr>
              <a:t>　</a:t>
            </a:r>
            <a:r>
              <a:rPr lang="ja-JP" altLang="en-US" sz="1800" dirty="0">
                <a:latin typeface="ＭＳ ゴシック" panose="020B0609070205080204" pitchFamily="49" charset="-128"/>
                <a:ea typeface="ＭＳ ゴシック" panose="020B0609070205080204" pitchFamily="49" charset="-128"/>
              </a:rPr>
              <a:t>東京</a:t>
            </a:r>
            <a:r>
              <a:rPr lang="ja-JP" altLang="en-US" sz="1800" dirty="0" smtClean="0">
                <a:latin typeface="ＭＳ ゴシック" panose="020B0609070205080204" pitchFamily="49" charset="-128"/>
                <a:ea typeface="ＭＳ ゴシック" panose="020B0609070205080204" pitchFamily="49" charset="-128"/>
              </a:rPr>
              <a:t>海洋大学では、</a:t>
            </a:r>
            <a:r>
              <a:rPr kumimoji="1" lang="ja-JP" altLang="en-US" sz="1800" dirty="0" smtClean="0">
                <a:latin typeface="ＭＳ ゴシック" panose="020B0609070205080204" pitchFamily="49" charset="-128"/>
                <a:ea typeface="ＭＳ ゴシック" panose="020B0609070205080204" pitchFamily="49" charset="-128"/>
              </a:rPr>
              <a:t>平成２８年度文部科学省「大学の世界展開力強化事業」に採択されたことを受け、本学と上海海洋大学（中国）、韓国海洋大学校（韓国）</a:t>
            </a:r>
            <a:r>
              <a:rPr lang="ja-JP" altLang="en-US" sz="1800" dirty="0">
                <a:latin typeface="ＭＳ ゴシック" panose="020B0609070205080204" pitchFamily="49" charset="-128"/>
                <a:ea typeface="ＭＳ ゴシック" panose="020B0609070205080204" pitchFamily="49" charset="-128"/>
              </a:rPr>
              <a:t>の</a:t>
            </a:r>
            <a:r>
              <a:rPr kumimoji="1" lang="ja-JP" altLang="en-US" sz="1800" dirty="0" smtClean="0">
                <a:latin typeface="ＭＳ ゴシック" panose="020B0609070205080204" pitchFamily="49" charset="-128"/>
                <a:ea typeface="ＭＳ ゴシック" panose="020B0609070205080204" pitchFamily="49" charset="-128"/>
              </a:rPr>
              <a:t>３大学で単位互換を</a:t>
            </a:r>
            <a:r>
              <a:rPr lang="ja-JP" altLang="en-US" sz="1800" dirty="0" smtClean="0">
                <a:latin typeface="ＭＳ ゴシック" panose="020B0609070205080204" pitchFamily="49" charset="-128"/>
                <a:ea typeface="ＭＳ ゴシック" panose="020B0609070205080204" pitchFamily="49" charset="-128"/>
              </a:rPr>
              <a:t>伴う学生相互派遣事業（</a:t>
            </a:r>
            <a:r>
              <a:rPr lang="en-US" altLang="ja-JP" dirty="0" smtClean="0">
                <a:latin typeface="ＭＳ ゴシック" panose="020B0609070205080204" pitchFamily="49" charset="-128"/>
                <a:ea typeface="ＭＳ ゴシック" panose="020B0609070205080204" pitchFamily="49" charset="-128"/>
              </a:rPr>
              <a:t>OQEANOUS</a:t>
            </a:r>
            <a:r>
              <a:rPr lang="ja-JP" altLang="en-US" dirty="0" smtClean="0">
                <a:latin typeface="ＭＳ ゴシック" panose="020B0609070205080204" pitchFamily="49" charset="-128"/>
                <a:ea typeface="ＭＳ ゴシック" panose="020B0609070205080204" pitchFamily="49" charset="-128"/>
              </a:rPr>
              <a:t>事業）</a:t>
            </a:r>
            <a:r>
              <a:rPr kumimoji="1" lang="ja-JP" altLang="en-US" sz="1800" dirty="0" smtClean="0">
                <a:latin typeface="ＭＳ ゴシック" panose="020B0609070205080204" pitchFamily="49" charset="-128"/>
                <a:ea typeface="ＭＳ ゴシック" panose="020B0609070205080204" pitchFamily="49" charset="-128"/>
              </a:rPr>
              <a:t>を行っております。その一環として実施する韓国海洋大学校への短期派遣（大学見学</a:t>
            </a:r>
            <a:r>
              <a:rPr kumimoji="1" lang="ja-JP" altLang="en-US" sz="1800" smtClean="0">
                <a:latin typeface="ＭＳ ゴシック" panose="020B0609070205080204" pitchFamily="49" charset="-128"/>
                <a:ea typeface="ＭＳ ゴシック" panose="020B0609070205080204" pitchFamily="49" charset="-128"/>
              </a:rPr>
              <a:t>、研究室</a:t>
            </a:r>
            <a:r>
              <a:rPr lang="ja-JP" altLang="en-US">
                <a:latin typeface="ＭＳ ゴシック" panose="020B0609070205080204" pitchFamily="49" charset="-128"/>
                <a:ea typeface="ＭＳ ゴシック" panose="020B0609070205080204" pitchFamily="49" charset="-128"/>
              </a:rPr>
              <a:t>訪問</a:t>
            </a:r>
            <a:r>
              <a:rPr kumimoji="1" lang="ja-JP" altLang="en-US" sz="1800" smtClean="0">
                <a:latin typeface="ＭＳ ゴシック" panose="020B0609070205080204" pitchFamily="49" charset="-128"/>
                <a:ea typeface="ＭＳ ゴシック" panose="020B0609070205080204" pitchFamily="49" charset="-128"/>
              </a:rPr>
              <a:t>等</a:t>
            </a:r>
            <a:r>
              <a:rPr kumimoji="1" lang="ja-JP" altLang="en-US" sz="1800" dirty="0" smtClean="0">
                <a:latin typeface="ＭＳ ゴシック" panose="020B0609070205080204" pitchFamily="49" charset="-128"/>
                <a:ea typeface="ＭＳ ゴシック" panose="020B0609070205080204" pitchFamily="49" charset="-128"/>
              </a:rPr>
              <a:t>を実施）の参加者を募集します。</a:t>
            </a:r>
            <a:endParaRPr kumimoji="1" lang="ja-JP" altLang="en-US" sz="1800"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287524" y="2750344"/>
            <a:ext cx="8856476" cy="3486968"/>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（派遣日程）平成３１年２月２７日（水）～３月１日（金）</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a:t>
            </a:r>
            <a:r>
              <a:rPr lang="ja-JP" altLang="en-US" sz="1000" b="1" dirty="0" smtClean="0">
                <a:solidFill>
                  <a:schemeClr val="tx1"/>
                </a:solidFill>
                <a:latin typeface="ＭＳ ゴシック" panose="020B0609070205080204" pitchFamily="49" charset="-128"/>
                <a:ea typeface="ＭＳ ゴシック" panose="020B0609070205080204" pitchFamily="49" charset="-128"/>
              </a:rPr>
              <a:t>日程変更の可能性あり。</a:t>
            </a:r>
            <a:endParaRPr lang="en-US" altLang="ja-JP" sz="10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（募集人数）１０名程度（応募者多数の場合は、選抜を行います。）</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chemeClr val="tx1"/>
                </a:solidFill>
                <a:latin typeface="ＭＳ ゴシック" panose="020B0609070205080204" pitchFamily="49" charset="-128"/>
                <a:ea typeface="ＭＳ ゴシック" panose="020B0609070205080204" pitchFamily="49" charset="-128"/>
              </a:rPr>
              <a:t>応募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資格）学部３・４年生（大学院進学希望者・予定者に限る）または大学院生（博士</a:t>
            </a:r>
            <a:r>
              <a:rPr lang="ja-JP" altLang="en-US" sz="1400" b="1" dirty="0">
                <a:solidFill>
                  <a:schemeClr val="tx1"/>
                </a:solidFill>
                <a:latin typeface="ＭＳ ゴシック" panose="020B0609070205080204" pitchFamily="49" charset="-128"/>
                <a:ea typeface="ＭＳ ゴシック" panose="020B0609070205080204" pitchFamily="49" charset="-128"/>
              </a:rPr>
              <a:t>前期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課程）で</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日本国籍を有する者又は日本への永住が許可されている者（特別永住者を含む。）</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（応募方法）参加を希望する学生は、</a:t>
            </a:r>
            <a:r>
              <a:rPr lang="ja-JP" altLang="en-US" sz="1400" b="1" u="sng" dirty="0" smtClean="0">
                <a:solidFill>
                  <a:srgbClr val="FF0000"/>
                </a:solidFill>
                <a:latin typeface="ＭＳ ゴシック" panose="020B0609070205080204" pitchFamily="49" charset="-128"/>
                <a:ea typeface="ＭＳ ゴシック" panose="020B0609070205080204" pitchFamily="49" charset="-128"/>
              </a:rPr>
              <a:t>１月</a:t>
            </a:r>
            <a:r>
              <a:rPr lang="ja-JP" altLang="en-US" sz="1400" b="1" u="sng" dirty="0">
                <a:solidFill>
                  <a:srgbClr val="FF0000"/>
                </a:solidFill>
                <a:latin typeface="ＭＳ ゴシック" panose="020B0609070205080204" pitchFamily="49" charset="-128"/>
                <a:ea typeface="ＭＳ ゴシック" panose="020B0609070205080204" pitchFamily="49" charset="-128"/>
              </a:rPr>
              <a:t>３１</a:t>
            </a:r>
            <a:r>
              <a:rPr lang="ja-JP" altLang="en-US" sz="1400" b="1" u="sng" dirty="0" smtClean="0">
                <a:solidFill>
                  <a:srgbClr val="FF0000"/>
                </a:solidFill>
                <a:latin typeface="ＭＳ ゴシック" panose="020B0609070205080204" pitchFamily="49" charset="-128"/>
                <a:ea typeface="ＭＳ ゴシック" panose="020B0609070205080204" pitchFamily="49" charset="-128"/>
              </a:rPr>
              <a:t>日（木）１５：００まで</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に国際・教学支援課管理係、または越中島地区事務室教育支援係にて申し込みの手続きをすること。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 その他 ）不明な点は、国際・教学支援課</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OQEANOUS</a:t>
            </a:r>
            <a:r>
              <a:rPr lang="ja-JP" altLang="en-US" sz="1400" b="1" dirty="0">
                <a:solidFill>
                  <a:schemeClr val="tx1"/>
                </a:solidFill>
                <a:latin typeface="ＭＳ ゴシック" panose="020B0609070205080204" pitchFamily="49" charset="-128"/>
                <a:ea typeface="ＭＳ ゴシック" panose="020B0609070205080204" pitchFamily="49" charset="-128"/>
              </a:rPr>
              <a:t>事業担当</a:t>
            </a:r>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en-US" altLang="ja-JP" sz="1200" b="1" dirty="0" err="1" smtClean="0">
                <a:solidFill>
                  <a:schemeClr val="tx1"/>
                </a:solidFill>
                <a:latin typeface="ＭＳ ゴシック" panose="020B0609070205080204" pitchFamily="49" charset="-128"/>
                <a:ea typeface="ＭＳ ゴシック" panose="020B0609070205080204" pitchFamily="49" charset="-128"/>
              </a:rPr>
              <a:t>E-mail:oqeanous-office@o.kaiyodai.ac.jp</a:t>
            </a:r>
            <a:r>
              <a:rPr lang="en-US" altLang="ja-JP" sz="1200" b="1" dirty="0">
                <a:solidFill>
                  <a:schemeClr val="tx1"/>
                </a:solidFill>
                <a:latin typeface="ＭＳ ゴシック" panose="020B0609070205080204" pitchFamily="49" charset="-128"/>
                <a:ea typeface="ＭＳ ゴシック" panose="020B0609070205080204" pitchFamily="49" charset="-128"/>
              </a:rPr>
              <a:t>)</a:t>
            </a: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            または越中島地区事務室教育支援係に問い合わせること。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参加後にアンケートへの回答を求めます。</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endParaRPr lang="en-US" altLang="ja-JP" dirty="0" smtClean="0">
              <a:solidFill>
                <a:schemeClr val="tx1"/>
              </a:solidFill>
            </a:endParaRPr>
          </a:p>
          <a:p>
            <a:pPr algn="l"/>
            <a:endParaRPr lang="ja-JP" altLang="en-US" dirty="0"/>
          </a:p>
        </p:txBody>
      </p:sp>
      <p:sp>
        <p:nvSpPr>
          <p:cNvPr id="5" name="角丸四角形 4"/>
          <p:cNvSpPr/>
          <p:nvPr/>
        </p:nvSpPr>
        <p:spPr>
          <a:xfrm>
            <a:off x="419543" y="6237312"/>
            <a:ext cx="844893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rgbClr val="FF0000"/>
                </a:solidFill>
              </a:rPr>
              <a:t>往復の航空券、現地での宿泊費は</a:t>
            </a:r>
            <a:r>
              <a:rPr lang="ja-JP" altLang="en-US" sz="2800" u="sng" dirty="0" smtClean="0">
                <a:solidFill>
                  <a:srgbClr val="FF0000"/>
                </a:solidFill>
              </a:rPr>
              <a:t>大学が負担</a:t>
            </a:r>
            <a:r>
              <a:rPr lang="ja-JP" altLang="en-US" sz="2800" dirty="0" smtClean="0">
                <a:solidFill>
                  <a:srgbClr val="FF0000"/>
                </a:solidFill>
              </a:rPr>
              <a:t>します。</a:t>
            </a:r>
            <a:endParaRPr kumimoji="1" lang="ja-JP" altLang="en-US" sz="2800" dirty="0"/>
          </a:p>
        </p:txBody>
      </p:sp>
      <p:pic>
        <p:nvPicPr>
          <p:cNvPr id="7" name="Picture 12" descr="「上海海洋大学」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2333" y="8239033"/>
            <a:ext cx="835450" cy="807432"/>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4283968" y="4945378"/>
            <a:ext cx="4462535" cy="1275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日程イメージ</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２月</a:t>
            </a:r>
            <a:r>
              <a:rPr lang="ja-JP" altLang="en-US" sz="1200" b="1" dirty="0">
                <a:solidFill>
                  <a:schemeClr val="tx1"/>
                </a:solidFill>
                <a:latin typeface="ＭＳ ゴシック" panose="020B0609070205080204" pitchFamily="49" charset="-128"/>
                <a:ea typeface="ＭＳ ゴシック" panose="020B0609070205080204" pitchFamily="49" charset="-128"/>
              </a:rPr>
              <a:t>２７</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日（水）　出発</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２８</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日（木）</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韓国</a:t>
            </a:r>
            <a:r>
              <a:rPr lang="ja-JP" altLang="en-US" sz="1200" b="1" dirty="0">
                <a:solidFill>
                  <a:schemeClr val="tx1"/>
                </a:solidFill>
                <a:latin typeface="ＭＳ ゴシック" panose="020B0609070205080204" pitchFamily="49" charset="-128"/>
                <a:ea typeface="ＭＳ ゴシック" panose="020B0609070205080204" pitchFamily="49" charset="-128"/>
              </a:rPr>
              <a:t>海洋</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大学校概要</a:t>
            </a:r>
            <a:r>
              <a:rPr lang="ja-JP" altLang="en-US" sz="1200" b="1" dirty="0">
                <a:solidFill>
                  <a:schemeClr val="tx1"/>
                </a:solidFill>
                <a:latin typeface="ＭＳ ゴシック" panose="020B0609070205080204" pitchFamily="49" charset="-128"/>
                <a:ea typeface="ＭＳ ゴシック" panose="020B0609070205080204" pitchFamily="49" charset="-128"/>
              </a:rPr>
              <a:t>説明及び学内</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見学</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研究室訪問等</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３月　</a:t>
            </a:r>
            <a:r>
              <a:rPr lang="ja-JP" altLang="en-US" sz="1200" b="1" dirty="0">
                <a:solidFill>
                  <a:schemeClr val="tx1"/>
                </a:solidFill>
                <a:latin typeface="ＭＳ ゴシック" panose="020B0609070205080204" pitchFamily="49" charset="-128"/>
                <a:ea typeface="ＭＳ ゴシック" panose="020B0609070205080204" pitchFamily="49" charset="-128"/>
              </a:rPr>
              <a:t>１</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日（金）　帰国</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dirty="0">
              <a:solidFill>
                <a:schemeClr val="tx1"/>
              </a:solidFill>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8384" y="116632"/>
            <a:ext cx="864096" cy="864096"/>
          </a:xfrm>
          <a:prstGeom prst="rect">
            <a:avLst/>
          </a:prstGeom>
        </p:spPr>
      </p:pic>
    </p:spTree>
    <p:extLst>
      <p:ext uri="{BB962C8B-B14F-4D97-AF65-F5344CB8AC3E}">
        <p14:creationId xmlns:p14="http://schemas.microsoft.com/office/powerpoint/2010/main" val="3760029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276</TotalTime>
  <Words>100</Words>
  <Application>Microsoft Office PowerPoint</Application>
  <PresentationFormat>画面に合わせる (4:3)</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スパイス</vt:lpstr>
      <vt:lpstr>（募集）韓国海洋大学校への短期派遣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（募集）上海海洋大学への短期派遣</dc:title>
  <dc:creator>k-kacho</dc:creator>
  <cp:lastModifiedBy>k-soumu</cp:lastModifiedBy>
  <cp:revision>27</cp:revision>
  <cp:lastPrinted>2018-01-09T04:02:33Z</cp:lastPrinted>
  <dcterms:created xsi:type="dcterms:W3CDTF">2017-01-24T08:07:38Z</dcterms:created>
  <dcterms:modified xsi:type="dcterms:W3CDTF">2019-01-08T05:31:44Z</dcterms:modified>
</cp:coreProperties>
</file>