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096" y="4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7764621" y="1174097"/>
            <a:ext cx="2286000" cy="381000"/>
          </a:xfrm>
        </p:spPr>
        <p:txBody>
          <a:bodyPr/>
          <a:lstStyle/>
          <a:p>
            <a:fld id="{8863CFA1-EA30-465A-809C-B051C515FCE0}" type="datetimeFigureOut">
              <a:rPr kumimoji="1" lang="ja-JP" altLang="en-US" smtClean="0"/>
              <a:t>2019/5/7</a:t>
            </a:fld>
            <a:endParaRPr kumimoji="1" lang="ja-JP" altLang="en-US"/>
          </a:p>
        </p:txBody>
      </p:sp>
      <p:sp>
        <p:nvSpPr>
          <p:cNvPr id="17" name="フッター プレースホルダー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325544" y="4928702"/>
            <a:ext cx="609600" cy="517524"/>
          </a:xfrm>
        </p:spPr>
        <p:txBody>
          <a:bodyPr/>
          <a:lstStyle/>
          <a:p>
            <a:fld id="{619F472C-DB3D-447B-9095-62832D1B43B8}"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8863CFA1-EA30-465A-809C-B051C515FCE0}" type="datetimeFigureOut">
              <a:rPr kumimoji="1" lang="ja-JP" altLang="en-US" smtClean="0"/>
              <a:t>2019/5/7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8863CFA1-EA30-465A-809C-B051C515FCE0}" type="datetimeFigureOut">
              <a:rPr kumimoji="1" lang="ja-JP" altLang="en-US" smtClean="0"/>
              <a:t>2019/5/7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457200" y="1600200"/>
            <a:ext cx="7467600" cy="4873752"/>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8863CFA1-EA30-465A-809C-B051C515FCE0}" type="datetimeFigureOut">
              <a:rPr kumimoji="1" lang="ja-JP" altLang="en-US" smtClean="0"/>
              <a:t>2019/5/7</a:t>
            </a:fld>
            <a:endParaRPr kumimoji="1" lang="ja-JP" altLang="en-US"/>
          </a:p>
        </p:txBody>
      </p:sp>
      <p:sp>
        <p:nvSpPr>
          <p:cNvPr id="9" name="スライド番号プレースホルダー 8"/>
          <p:cNvSpPr>
            <a:spLocks noGrp="1"/>
          </p:cNvSpPr>
          <p:nvPr>
            <p:ph type="sldNum" sz="quarter" idx="15"/>
          </p:nvPr>
        </p:nvSpPr>
        <p:spPr/>
        <p:txBody>
          <a:bodyPr rtlCol="0"/>
          <a:lstStyle/>
          <a:p>
            <a:fld id="{619F472C-DB3D-447B-9095-62832D1B43B8}"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7763256" y="1170432"/>
            <a:ext cx="2286000" cy="381000"/>
          </a:xfrm>
        </p:spPr>
        <p:txBody>
          <a:bodyPr/>
          <a:lstStyle/>
          <a:p>
            <a:fld id="{8863CFA1-EA30-465A-809C-B051C515FCE0}" type="datetimeFigureOut">
              <a:rPr kumimoji="1" lang="ja-JP" altLang="en-US" smtClean="0"/>
              <a:t>2019/5/7</a:t>
            </a:fld>
            <a:endParaRPr kumimoji="1" lang="ja-JP" altLang="en-US"/>
          </a:p>
        </p:txBody>
      </p:sp>
      <p:sp>
        <p:nvSpPr>
          <p:cNvPr id="5" name="フッター プレースホルダー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340616" y="4928702"/>
            <a:ext cx="609600" cy="517524"/>
          </a:xfrm>
        </p:spPr>
        <p:txBody>
          <a:bodyPr/>
          <a:lstStyle/>
          <a:p>
            <a:fld id="{619F472C-DB3D-447B-9095-62832D1B43B8}"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8863CFA1-EA30-465A-809C-B051C515FCE0}" type="datetimeFigureOut">
              <a:rPr kumimoji="1" lang="ja-JP" altLang="en-US" smtClean="0"/>
              <a:t>2019/5/7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270248"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8863CFA1-EA30-465A-809C-B051C515FCE0}" type="datetimeFigureOut">
              <a:rPr kumimoji="1" lang="ja-JP" altLang="en-US" smtClean="0"/>
              <a:t>2019/5/7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371975"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8863CFA1-EA30-465A-809C-B051C515FCE0}" type="datetimeFigureOut">
              <a:rPr kumimoji="1" lang="ja-JP" altLang="en-US" smtClean="0"/>
              <a:t>2019/5/7</a:t>
            </a:fld>
            <a:endParaRPr kumimoji="1" lang="ja-JP" altLang="en-US"/>
          </a:p>
        </p:txBody>
      </p:sp>
      <p:sp>
        <p:nvSpPr>
          <p:cNvPr id="7" name="スライド番号プレースホルダー 6"/>
          <p:cNvSpPr>
            <a:spLocks noGrp="1"/>
          </p:cNvSpPr>
          <p:nvPr>
            <p:ph type="sldNum" sz="quarter" idx="11"/>
          </p:nvPr>
        </p:nvSpPr>
        <p:spPr/>
        <p:txBody>
          <a:bodyPr rtlCol="0"/>
          <a:lstStyle/>
          <a:p>
            <a:fld id="{619F472C-DB3D-447B-9095-62832D1B43B8}"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863CFA1-EA30-465A-809C-B051C515FCE0}" type="datetimeFigureOut">
              <a:rPr kumimoji="1" lang="ja-JP" altLang="en-US" smtClean="0"/>
              <a:t>2019/5/7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9F472C-DB3D-447B-9095-62832D1B43B8}"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304800" y="274320"/>
            <a:ext cx="5638800" cy="6327648"/>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8863CFA1-EA30-465A-809C-B051C515FCE0}" type="datetimeFigureOut">
              <a:rPr kumimoji="1" lang="ja-JP" altLang="en-US" smtClean="0"/>
              <a:t>2019/5/7</a:t>
            </a:fld>
            <a:endParaRPr kumimoji="1" lang="ja-JP" altLang="en-US"/>
          </a:p>
        </p:txBody>
      </p:sp>
      <p:sp>
        <p:nvSpPr>
          <p:cNvPr id="22" name="スライド番号プレースホルダー 21"/>
          <p:cNvSpPr>
            <a:spLocks noGrp="1"/>
          </p:cNvSpPr>
          <p:nvPr>
            <p:ph type="sldNum" sz="quarter" idx="15"/>
          </p:nvPr>
        </p:nvSpPr>
        <p:spPr/>
        <p:txBody>
          <a:bodyPr rtlCol="0"/>
          <a:lstStyle/>
          <a:p>
            <a:fld id="{619F472C-DB3D-447B-9095-62832D1B43B8}"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8863CFA1-EA30-465A-809C-B051C515FCE0}" type="datetimeFigureOut">
              <a:rPr kumimoji="1" lang="ja-JP" altLang="en-US" smtClean="0"/>
              <a:t>2019/5/7</a:t>
            </a:fld>
            <a:endParaRPr kumimoji="1" lang="ja-JP" altLang="en-US"/>
          </a:p>
        </p:txBody>
      </p:sp>
      <p:sp>
        <p:nvSpPr>
          <p:cNvPr id="18" name="スライド番号プレースホルダー 17"/>
          <p:cNvSpPr>
            <a:spLocks noGrp="1"/>
          </p:cNvSpPr>
          <p:nvPr>
            <p:ph type="sldNum" sz="quarter" idx="11"/>
          </p:nvPr>
        </p:nvSpPr>
        <p:spPr/>
        <p:txBody>
          <a:bodyPr rtlCol="0"/>
          <a:lstStyle/>
          <a:p>
            <a:fld id="{619F472C-DB3D-447B-9095-62832D1B43B8}"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863CFA1-EA30-465A-809C-B051C515FCE0}" type="datetimeFigureOut">
              <a:rPr kumimoji="1" lang="ja-JP" altLang="en-US" smtClean="0"/>
              <a:t>2019/5/7</a:t>
            </a:fld>
            <a:endParaRPr kumimoji="1" lang="ja-JP" altLang="en-US"/>
          </a:p>
        </p:txBody>
      </p:sp>
      <p:sp>
        <p:nvSpPr>
          <p:cNvPr id="3" name="フッター プレースホルダー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19F472C-DB3D-447B-9095-62832D1B43B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3568" y="548680"/>
            <a:ext cx="8568951" cy="522058"/>
          </a:xfrm>
        </p:spPr>
        <p:txBody>
          <a:bodyPr>
            <a:noAutofit/>
          </a:bodyPr>
          <a:lstStyle/>
          <a:p>
            <a:r>
              <a:rPr kumimoji="1" lang="ja-JP" altLang="en-US" sz="3200" i="1" dirty="0" smtClean="0">
                <a:latin typeface="ＭＳ ゴシック" panose="020B0609070205080204" pitchFamily="49" charset="-128"/>
                <a:ea typeface="ＭＳ ゴシック" panose="020B0609070205080204" pitchFamily="49" charset="-128"/>
              </a:rPr>
              <a:t>（募集）上海海洋大学・韓国海洋大学校</a:t>
            </a:r>
            <a:r>
              <a:rPr kumimoji="1" lang="en-US" altLang="ja-JP" sz="3200" i="1" dirty="0" smtClean="0">
                <a:latin typeface="ＭＳ ゴシック" panose="020B0609070205080204" pitchFamily="49" charset="-128"/>
                <a:ea typeface="ＭＳ ゴシック" panose="020B0609070205080204" pitchFamily="49" charset="-128"/>
              </a:rPr>
              <a:t/>
            </a:r>
            <a:br>
              <a:rPr kumimoji="1" lang="en-US" altLang="ja-JP" sz="3200" i="1" dirty="0" smtClean="0">
                <a:latin typeface="ＭＳ ゴシック" panose="020B0609070205080204" pitchFamily="49" charset="-128"/>
                <a:ea typeface="ＭＳ ゴシック" panose="020B0609070205080204" pitchFamily="49" charset="-128"/>
              </a:rPr>
            </a:br>
            <a:r>
              <a:rPr lang="ja-JP" altLang="en-US" sz="3200" i="1" dirty="0">
                <a:latin typeface="ＭＳ ゴシック" panose="020B0609070205080204" pitchFamily="49" charset="-128"/>
                <a:ea typeface="ＭＳ ゴシック" panose="020B0609070205080204" pitchFamily="49" charset="-128"/>
              </a:rPr>
              <a:t>　</a:t>
            </a:r>
            <a:r>
              <a:rPr lang="ja-JP" altLang="en-US" sz="3200" i="1" dirty="0" smtClean="0">
                <a:latin typeface="ＭＳ ゴシック" panose="020B0609070205080204" pitchFamily="49" charset="-128"/>
                <a:ea typeface="ＭＳ ゴシック" panose="020B0609070205080204" pitchFamily="49" charset="-128"/>
              </a:rPr>
              <a:t>　　　　　　</a:t>
            </a:r>
            <a:r>
              <a:rPr kumimoji="1" lang="ja-JP" altLang="en-US" sz="3200" i="1" dirty="0" err="1" smtClean="0">
                <a:latin typeface="ＭＳ ゴシック" panose="020B0609070205080204" pitchFamily="49" charset="-128"/>
                <a:ea typeface="ＭＳ ゴシック" panose="020B0609070205080204" pitchFamily="49" charset="-128"/>
              </a:rPr>
              <a:t>への</a:t>
            </a:r>
            <a:r>
              <a:rPr kumimoji="1" lang="ja-JP" altLang="en-US" sz="3200" i="1" dirty="0" smtClean="0">
                <a:latin typeface="ＭＳ ゴシック" panose="020B0609070205080204" pitchFamily="49" charset="-128"/>
                <a:ea typeface="ＭＳ ゴシック" panose="020B0609070205080204" pitchFamily="49" charset="-128"/>
              </a:rPr>
              <a:t>短期派遣</a:t>
            </a:r>
            <a:endParaRPr kumimoji="1" lang="ja-JP" altLang="en-US" sz="3200" i="1" dirty="0">
              <a:latin typeface="ＭＳ ゴシック" panose="020B0609070205080204" pitchFamily="49" charset="-128"/>
              <a:ea typeface="ＭＳ ゴシック" panose="020B0609070205080204" pitchFamily="49" charset="-128"/>
            </a:endParaRPr>
          </a:p>
        </p:txBody>
      </p:sp>
      <p:sp>
        <p:nvSpPr>
          <p:cNvPr id="3" name="サブタイトル 2"/>
          <p:cNvSpPr>
            <a:spLocks noGrp="1"/>
          </p:cNvSpPr>
          <p:nvPr>
            <p:ph type="subTitle" idx="1"/>
          </p:nvPr>
        </p:nvSpPr>
        <p:spPr>
          <a:xfrm>
            <a:off x="272834" y="1094160"/>
            <a:ext cx="8712968" cy="1656184"/>
          </a:xfrm>
        </p:spPr>
        <p:txBody>
          <a:bodyPr>
            <a:normAutofit/>
          </a:bodyPr>
          <a:lstStyle/>
          <a:p>
            <a:pPr algn="l"/>
            <a:r>
              <a:rPr lang="ja-JP" altLang="en-US" sz="1600" dirty="0">
                <a:latin typeface="ＭＳ ゴシック" panose="020B0609070205080204" pitchFamily="49" charset="-128"/>
                <a:ea typeface="ＭＳ ゴシック" panose="020B0609070205080204" pitchFamily="49" charset="-128"/>
              </a:rPr>
              <a:t>　東京</a:t>
            </a:r>
            <a:r>
              <a:rPr lang="ja-JP" altLang="en-US" sz="1600" dirty="0" smtClean="0">
                <a:latin typeface="ＭＳ ゴシック" panose="020B0609070205080204" pitchFamily="49" charset="-128"/>
                <a:ea typeface="ＭＳ ゴシック" panose="020B0609070205080204" pitchFamily="49" charset="-128"/>
              </a:rPr>
              <a:t>海洋大学では、</a:t>
            </a:r>
            <a:r>
              <a:rPr kumimoji="1" lang="ja-JP" altLang="en-US" sz="1600" dirty="0" smtClean="0">
                <a:latin typeface="ＭＳ ゴシック" panose="020B0609070205080204" pitchFamily="49" charset="-128"/>
                <a:ea typeface="ＭＳ ゴシック" panose="020B0609070205080204" pitchFamily="49" charset="-128"/>
              </a:rPr>
              <a:t>平成２８年度文部科学省「大学の世界展開力強化事業」に採択されたことを受け、本学と上海海洋大学（中国）、韓国海洋大学校（韓国）</a:t>
            </a:r>
            <a:r>
              <a:rPr lang="ja-JP" altLang="en-US" sz="1600" dirty="0">
                <a:latin typeface="ＭＳ ゴシック" panose="020B0609070205080204" pitchFamily="49" charset="-128"/>
                <a:ea typeface="ＭＳ ゴシック" panose="020B0609070205080204" pitchFamily="49" charset="-128"/>
              </a:rPr>
              <a:t>の</a:t>
            </a:r>
            <a:r>
              <a:rPr kumimoji="1" lang="ja-JP" altLang="en-US" sz="1600" dirty="0" smtClean="0">
                <a:latin typeface="ＭＳ ゴシック" panose="020B0609070205080204" pitchFamily="49" charset="-128"/>
                <a:ea typeface="ＭＳ ゴシック" panose="020B0609070205080204" pitchFamily="49" charset="-128"/>
              </a:rPr>
              <a:t>３大学で単位互換を</a:t>
            </a:r>
            <a:r>
              <a:rPr lang="ja-JP" altLang="en-US" sz="1600" dirty="0" smtClean="0">
                <a:latin typeface="ＭＳ ゴシック" panose="020B0609070205080204" pitchFamily="49" charset="-128"/>
                <a:ea typeface="ＭＳ ゴシック" panose="020B0609070205080204" pitchFamily="49" charset="-128"/>
              </a:rPr>
              <a:t>伴う学生相互派遣事業（</a:t>
            </a:r>
            <a:r>
              <a:rPr lang="en-US" altLang="ja-JP" sz="1600" dirty="0" smtClean="0">
                <a:latin typeface="ＭＳ ゴシック" panose="020B0609070205080204" pitchFamily="49" charset="-128"/>
                <a:ea typeface="ＭＳ ゴシック" panose="020B0609070205080204" pitchFamily="49" charset="-128"/>
              </a:rPr>
              <a:t>OQEANOUS</a:t>
            </a:r>
            <a:r>
              <a:rPr lang="ja-JP" altLang="en-US" sz="1600" dirty="0" smtClean="0">
                <a:latin typeface="ＭＳ ゴシック" panose="020B0609070205080204" pitchFamily="49" charset="-128"/>
                <a:ea typeface="ＭＳ ゴシック" panose="020B0609070205080204" pitchFamily="49" charset="-128"/>
              </a:rPr>
              <a:t>事業）</a:t>
            </a:r>
            <a:r>
              <a:rPr kumimoji="1" lang="ja-JP" altLang="en-US" sz="1600" dirty="0" smtClean="0">
                <a:latin typeface="ＭＳ ゴシック" panose="020B0609070205080204" pitchFamily="49" charset="-128"/>
                <a:ea typeface="ＭＳ ゴシック" panose="020B0609070205080204" pitchFamily="49" charset="-128"/>
              </a:rPr>
              <a:t>を行っております。その一環として実施する上海海洋大学・韓国海洋大学校への短期派遣（大学見学、研究室</a:t>
            </a:r>
            <a:r>
              <a:rPr lang="ja-JP" altLang="en-US" sz="1600" dirty="0">
                <a:latin typeface="ＭＳ ゴシック" panose="020B0609070205080204" pitchFamily="49" charset="-128"/>
                <a:ea typeface="ＭＳ ゴシック" panose="020B0609070205080204" pitchFamily="49" charset="-128"/>
              </a:rPr>
              <a:t>訪問</a:t>
            </a:r>
            <a:r>
              <a:rPr kumimoji="1" lang="ja-JP" altLang="en-US" sz="1600" dirty="0" smtClean="0">
                <a:latin typeface="ＭＳ ゴシック" panose="020B0609070205080204" pitchFamily="49" charset="-128"/>
                <a:ea typeface="ＭＳ ゴシック" panose="020B0609070205080204" pitchFamily="49" charset="-128"/>
              </a:rPr>
              <a:t>等を実施）の参加者を募集します。</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4" name="サブタイトル 2"/>
          <p:cNvSpPr txBox="1">
            <a:spLocks/>
          </p:cNvSpPr>
          <p:nvPr/>
        </p:nvSpPr>
        <p:spPr>
          <a:xfrm>
            <a:off x="287524" y="2468472"/>
            <a:ext cx="8856476" cy="3486968"/>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accent1"/>
              </a:buClr>
              <a:buSzPct val="100000"/>
              <a:buFont typeface="Symbol" pitchFamily="18" charset="2"/>
              <a:buNone/>
              <a:defRPr kumimoji="1" sz="2000" kern="1200">
                <a:solidFill>
                  <a:srgbClr val="FFFFFF"/>
                </a:solidFill>
                <a:latin typeface="+mn-lt"/>
                <a:ea typeface="+mn-ea"/>
                <a:cs typeface="+mn-cs"/>
              </a:defRPr>
            </a:lvl1pPr>
            <a:lvl2pPr marL="457200" indent="0" algn="ctr" defTabSz="914400" rtl="0" eaLnBrk="1" latinLnBrk="0" hangingPunct="1">
              <a:spcBef>
                <a:spcPct val="20000"/>
              </a:spcBef>
              <a:buClr>
                <a:schemeClr val="accent1"/>
              </a:buClr>
              <a:buSzPct val="100000"/>
              <a:buFont typeface="Symbol" pitchFamily="18" charset="2"/>
              <a:buNone/>
              <a:defRPr kumimoji="1"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100000"/>
              <a:buFont typeface="Symbol" pitchFamily="18" charset="2"/>
              <a:buNone/>
              <a:defRPr kumimoji="1"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100000"/>
              <a:buFont typeface="Symbol" pitchFamily="18" charset="2"/>
              <a:buNone/>
              <a:defRPr kumimoji="1"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Symbol" pitchFamily="18" charset="2"/>
              <a:buNone/>
              <a:defRPr kumimoji="1" sz="1600" kern="1200">
                <a:solidFill>
                  <a:schemeClr val="tx1">
                    <a:tint val="75000"/>
                  </a:schemeClr>
                </a:solidFill>
                <a:latin typeface="+mn-lt"/>
                <a:ea typeface="+mn-ea"/>
                <a:cs typeface="+mn-cs"/>
              </a:defRPr>
            </a:lvl5pPr>
            <a:lvl6pPr marL="22860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ts val="384"/>
              </a:spcBef>
              <a:buClr>
                <a:schemeClr val="accent1"/>
              </a:buClr>
              <a:buFont typeface="Symbol" pitchFamily="18" charset="2"/>
              <a:buNone/>
              <a:defRPr kumimoji="1" sz="1400" kern="1200">
                <a:solidFill>
                  <a:schemeClr val="tx1">
                    <a:tint val="75000"/>
                  </a:schemeClr>
                </a:solidFill>
                <a:latin typeface="+mn-lt"/>
                <a:ea typeface="+mn-ea"/>
                <a:cs typeface="+mn-cs"/>
              </a:defRPr>
            </a:lvl9pPr>
          </a:lstStyle>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（派遣日程）２０１９年９月１５日（日）～９月２２日（日）</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（募集人数）最大１０名</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a:solidFill>
                  <a:schemeClr val="tx1"/>
                </a:solidFill>
                <a:latin typeface="ＭＳ ゴシック" panose="020B0609070205080204" pitchFamily="49" charset="-128"/>
                <a:ea typeface="ＭＳ ゴシック" panose="020B0609070205080204" pitchFamily="49" charset="-128"/>
              </a:rPr>
              <a:t>応募</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資格）学部３・４年生（大学院進学希望者・予定者に限る）または大学院生（博士</a:t>
            </a:r>
            <a:r>
              <a:rPr lang="ja-JP" altLang="en-US" sz="1400" b="1" dirty="0">
                <a:solidFill>
                  <a:schemeClr val="tx1"/>
                </a:solidFill>
                <a:latin typeface="ＭＳ ゴシック" panose="020B0609070205080204" pitchFamily="49" charset="-128"/>
                <a:ea typeface="ＭＳ ゴシック" panose="020B0609070205080204" pitchFamily="49" charset="-128"/>
              </a:rPr>
              <a:t>前期</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課程）で</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a:solidFill>
                  <a:schemeClr val="tx1"/>
                </a:solidFill>
                <a:latin typeface="ＭＳ ゴシック" panose="020B0609070205080204" pitchFamily="49" charset="-128"/>
                <a:ea typeface="ＭＳ ゴシック" panose="020B0609070205080204" pitchFamily="49" charset="-128"/>
              </a:rPr>
              <a:t>　</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　　　　　日本国籍を有する者又は日本への永住が許可されている者（特別永住者を含む。）</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（応募方法）参加を希望する学生は、</a:t>
            </a:r>
            <a:r>
              <a:rPr lang="ja-JP" altLang="en-US" sz="1400" b="1" u="sng" dirty="0">
                <a:solidFill>
                  <a:srgbClr val="FF0000"/>
                </a:solidFill>
                <a:latin typeface="ＭＳ ゴシック" panose="020B0609070205080204" pitchFamily="49" charset="-128"/>
                <a:ea typeface="ＭＳ ゴシック" panose="020B0609070205080204" pitchFamily="49" charset="-128"/>
              </a:rPr>
              <a:t>５</a:t>
            </a:r>
            <a:r>
              <a:rPr lang="ja-JP" altLang="en-US" sz="1400" b="1" u="sng" dirty="0" smtClean="0">
                <a:solidFill>
                  <a:srgbClr val="FF0000"/>
                </a:solidFill>
                <a:latin typeface="ＭＳ ゴシック" panose="020B0609070205080204" pitchFamily="49" charset="-128"/>
                <a:ea typeface="ＭＳ ゴシック" panose="020B0609070205080204" pitchFamily="49" charset="-128"/>
              </a:rPr>
              <a:t>月</a:t>
            </a:r>
            <a:r>
              <a:rPr lang="ja-JP" altLang="en-US" sz="1400" b="1" u="sng" dirty="0">
                <a:solidFill>
                  <a:srgbClr val="FF0000"/>
                </a:solidFill>
                <a:latin typeface="ＭＳ ゴシック" panose="020B0609070205080204" pitchFamily="49" charset="-128"/>
                <a:ea typeface="ＭＳ ゴシック" panose="020B0609070205080204" pitchFamily="49" charset="-128"/>
              </a:rPr>
              <a:t>３１</a:t>
            </a:r>
            <a:r>
              <a:rPr lang="ja-JP" altLang="en-US" sz="1400" b="1" u="sng" dirty="0" smtClean="0">
                <a:solidFill>
                  <a:srgbClr val="FF0000"/>
                </a:solidFill>
                <a:latin typeface="ＭＳ ゴシック" panose="020B0609070205080204" pitchFamily="49" charset="-128"/>
                <a:ea typeface="ＭＳ ゴシック" panose="020B0609070205080204" pitchFamily="49" charset="-128"/>
              </a:rPr>
              <a:t>日（金）１５：００まで</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に国際・教学支援課管理係、または越中島地区事務室教育支援係にて申し込みの手続きをすること。</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 その他 ）不明な点は、国際・教学支援課</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OQEANOUS</a:t>
            </a:r>
            <a:r>
              <a:rPr lang="ja-JP" altLang="en-US" sz="1400" b="1" dirty="0">
                <a:solidFill>
                  <a:schemeClr val="tx1"/>
                </a:solidFill>
                <a:latin typeface="ＭＳ ゴシック" panose="020B0609070205080204" pitchFamily="49" charset="-128"/>
                <a:ea typeface="ＭＳ ゴシック" panose="020B0609070205080204" pitchFamily="49" charset="-128"/>
              </a:rPr>
              <a:t>事業担当</a:t>
            </a:r>
            <a:r>
              <a:rPr lang="ja-JP" altLang="en-US" sz="1200" b="1" dirty="0">
                <a:solidFill>
                  <a:schemeClr val="tx1"/>
                </a:solidFill>
                <a:latin typeface="ＭＳ ゴシック" panose="020B0609070205080204" pitchFamily="49" charset="-128"/>
                <a:ea typeface="ＭＳ ゴシック" panose="020B0609070205080204" pitchFamily="49" charset="-128"/>
              </a:rPr>
              <a:t>（</a:t>
            </a:r>
            <a:r>
              <a:rPr lang="en-US" altLang="ja-JP" sz="1200" b="1" dirty="0" err="1" smtClean="0">
                <a:solidFill>
                  <a:schemeClr val="tx1"/>
                </a:solidFill>
                <a:latin typeface="ＭＳ ゴシック" panose="020B0609070205080204" pitchFamily="49" charset="-128"/>
                <a:ea typeface="ＭＳ ゴシック" panose="020B0609070205080204" pitchFamily="49" charset="-128"/>
              </a:rPr>
              <a:t>E-mail:oqeanous-office@o.kaiyodai.ac.jp</a:t>
            </a:r>
            <a:r>
              <a:rPr lang="en-US" altLang="ja-JP" sz="1200" b="1" dirty="0">
                <a:solidFill>
                  <a:schemeClr val="tx1"/>
                </a:solidFill>
                <a:latin typeface="ＭＳ ゴシック" panose="020B0609070205080204" pitchFamily="49" charset="-128"/>
                <a:ea typeface="ＭＳ ゴシック" panose="020B0609070205080204" pitchFamily="49" charset="-128"/>
              </a:rPr>
              <a:t>)</a:t>
            </a:r>
          </a:p>
          <a:p>
            <a:pPr algn="l"/>
            <a:r>
              <a:rPr lang="ja-JP" altLang="en-US" sz="1400" b="1" dirty="0" smtClean="0">
                <a:solidFill>
                  <a:schemeClr val="tx1"/>
                </a:solidFill>
                <a:latin typeface="ＭＳ ゴシック" panose="020B0609070205080204" pitchFamily="49" charset="-128"/>
                <a:ea typeface="ＭＳ ゴシック" panose="020B0609070205080204" pitchFamily="49" charset="-128"/>
              </a:rPr>
              <a:t>            または越中島地区事務室教育支援係に問い合わせること。</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a:solidFill>
                  <a:schemeClr val="tx1"/>
                </a:solidFill>
                <a:latin typeface="ＭＳ ゴシック" panose="020B0609070205080204" pitchFamily="49" charset="-128"/>
                <a:ea typeface="ＭＳ ゴシック" panose="020B0609070205080204" pitchFamily="49" charset="-128"/>
              </a:rPr>
              <a:t>　</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a:solidFill>
                  <a:schemeClr val="tx1"/>
                </a:solidFill>
                <a:latin typeface="ＭＳ ゴシック" panose="020B0609070205080204" pitchFamily="49" charset="-128"/>
                <a:ea typeface="ＭＳ ゴシック" panose="020B0609070205080204" pitchFamily="49" charset="-128"/>
              </a:rPr>
              <a:t>　</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応募者多数の場合は、</a:t>
            </a:r>
            <a:r>
              <a:rPr lang="en-US" altLang="ja-JP" sz="1400" b="1" u="sng" dirty="0" smtClean="0">
                <a:solidFill>
                  <a:schemeClr val="tx1"/>
                </a:solidFill>
                <a:latin typeface="ＭＳ ゴシック" panose="020B0609070205080204" pitchFamily="49" charset="-128"/>
                <a:ea typeface="ＭＳ ゴシック" panose="020B0609070205080204" pitchFamily="49" charset="-128"/>
              </a:rPr>
              <a:t>SummerSchool2019</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への</a:t>
            </a:r>
            <a:endParaRPr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a:solidFill>
                  <a:schemeClr val="tx1"/>
                </a:solidFill>
                <a:latin typeface="ＭＳ ゴシック" panose="020B0609070205080204" pitchFamily="49" charset="-128"/>
                <a:ea typeface="ＭＳ ゴシック" panose="020B0609070205080204" pitchFamily="49" charset="-128"/>
              </a:rPr>
              <a:t>　</a:t>
            </a:r>
            <a:r>
              <a:rPr lang="ja-JP" altLang="en-US" sz="1400" b="1" u="sng" dirty="0" smtClean="0">
                <a:solidFill>
                  <a:schemeClr val="tx1"/>
                </a:solidFill>
                <a:latin typeface="ＭＳ ゴシック" panose="020B0609070205080204" pitchFamily="49" charset="-128"/>
                <a:ea typeface="ＭＳ ゴシック" panose="020B0609070205080204" pitchFamily="49" charset="-128"/>
              </a:rPr>
              <a:t>参加者を優先させます。</a:t>
            </a:r>
            <a:endParaRPr lang="en-US" altLang="ja-JP" sz="1400" b="1" u="sng" dirty="0" smtClean="0">
              <a:solidFill>
                <a:schemeClr val="tx1"/>
              </a:solidFill>
              <a:latin typeface="ＭＳ ゴシック" panose="020B0609070205080204" pitchFamily="49" charset="-128"/>
              <a:ea typeface="ＭＳ ゴシック" panose="020B0609070205080204" pitchFamily="49" charset="-128"/>
            </a:endParaRPr>
          </a:p>
          <a:p>
            <a:pPr algn="l"/>
            <a:r>
              <a:rPr lang="ja-JP" altLang="en-US" sz="1400" b="1" dirty="0">
                <a:solidFill>
                  <a:schemeClr val="tx1"/>
                </a:solidFill>
                <a:latin typeface="ＭＳ ゴシック" panose="020B0609070205080204" pitchFamily="49" charset="-128"/>
                <a:ea typeface="ＭＳ ゴシック" panose="020B0609070205080204" pitchFamily="49" charset="-128"/>
              </a:rPr>
              <a:t>　</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参加後にアンケートへの回答を求めます。</a:t>
            </a:r>
            <a:endParaRPr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algn="l"/>
            <a:endParaRPr lang="en-US" altLang="ja-JP" dirty="0" smtClean="0">
              <a:solidFill>
                <a:schemeClr val="tx1"/>
              </a:solidFill>
            </a:endParaRPr>
          </a:p>
          <a:p>
            <a:pPr algn="l"/>
            <a:endParaRPr lang="ja-JP" altLang="en-US" dirty="0"/>
          </a:p>
        </p:txBody>
      </p:sp>
      <p:sp>
        <p:nvSpPr>
          <p:cNvPr id="5" name="角丸四角形 4"/>
          <p:cNvSpPr/>
          <p:nvPr/>
        </p:nvSpPr>
        <p:spPr>
          <a:xfrm>
            <a:off x="125655" y="5517233"/>
            <a:ext cx="4806385" cy="129467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rgbClr val="FF0000"/>
                </a:solidFill>
              </a:rPr>
              <a:t>往復の航空券は</a:t>
            </a:r>
            <a:r>
              <a:rPr lang="ja-JP" altLang="en-US" sz="2000" u="sng" dirty="0" smtClean="0">
                <a:solidFill>
                  <a:srgbClr val="FF0000"/>
                </a:solidFill>
              </a:rPr>
              <a:t>大学が負担</a:t>
            </a:r>
            <a:r>
              <a:rPr lang="ja-JP" altLang="en-US" sz="2000" dirty="0" smtClean="0">
                <a:solidFill>
                  <a:srgbClr val="FF0000"/>
                </a:solidFill>
              </a:rPr>
              <a:t>します。</a:t>
            </a:r>
            <a:endParaRPr lang="en-US" altLang="ja-JP" sz="2000" dirty="0" smtClean="0">
              <a:solidFill>
                <a:srgbClr val="FF0000"/>
              </a:solidFill>
            </a:endParaRPr>
          </a:p>
          <a:p>
            <a:pPr algn="ctr"/>
            <a:r>
              <a:rPr kumimoji="1" lang="ja-JP" altLang="en-US" sz="2000" dirty="0" smtClean="0">
                <a:solidFill>
                  <a:srgbClr val="FF0000"/>
                </a:solidFill>
              </a:rPr>
              <a:t>家計基準によって奨学</a:t>
            </a:r>
            <a:r>
              <a:rPr kumimoji="1" lang="ja-JP" altLang="en-US" sz="2000" smtClean="0">
                <a:solidFill>
                  <a:srgbClr val="FF0000"/>
                </a:solidFill>
              </a:rPr>
              <a:t>金</a:t>
            </a:r>
            <a:r>
              <a:rPr kumimoji="1" lang="ja-JP" altLang="en-US" sz="2000" smtClean="0">
                <a:solidFill>
                  <a:srgbClr val="FF0000"/>
                </a:solidFill>
              </a:rPr>
              <a:t>（</a:t>
            </a:r>
            <a:r>
              <a:rPr lang="en-US" altLang="ja-JP" sz="2000" smtClean="0">
                <a:solidFill>
                  <a:srgbClr val="FF0000"/>
                </a:solidFill>
              </a:rPr>
              <a:t>7</a:t>
            </a:r>
            <a:r>
              <a:rPr lang="ja-JP" altLang="en-US" sz="2000" dirty="0" smtClean="0">
                <a:solidFill>
                  <a:srgbClr val="FF0000"/>
                </a:solidFill>
              </a:rPr>
              <a:t>万円</a:t>
            </a:r>
            <a:r>
              <a:rPr lang="ja-JP" altLang="en-US" sz="2000" dirty="0" smtClean="0">
                <a:solidFill>
                  <a:srgbClr val="FF0000"/>
                </a:solidFill>
              </a:rPr>
              <a:t>）</a:t>
            </a:r>
            <a:r>
              <a:rPr kumimoji="1" lang="ja-JP" altLang="en-US" sz="2000" dirty="0" smtClean="0">
                <a:solidFill>
                  <a:srgbClr val="FF0000"/>
                </a:solidFill>
              </a:rPr>
              <a:t>が支給されます</a:t>
            </a:r>
            <a:r>
              <a:rPr kumimoji="1" lang="ja-JP" altLang="en-US" sz="2000" dirty="0" smtClean="0">
                <a:solidFill>
                  <a:srgbClr val="FF0000"/>
                </a:solidFill>
              </a:rPr>
              <a:t>。</a:t>
            </a:r>
            <a:r>
              <a:rPr kumimoji="1" lang="ja-JP" altLang="en-US" sz="1600" dirty="0" smtClean="0">
                <a:solidFill>
                  <a:srgbClr val="FF0000"/>
                </a:solidFill>
              </a:rPr>
              <a:t>（支給されない場合もあります。）</a:t>
            </a:r>
            <a:endParaRPr kumimoji="1" lang="ja-JP" altLang="en-US" sz="1600" dirty="0"/>
          </a:p>
        </p:txBody>
      </p:sp>
      <p:pic>
        <p:nvPicPr>
          <p:cNvPr id="7" name="Picture 12" descr="「上海海洋大学」の画像検索結果"/>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32333" y="8239033"/>
            <a:ext cx="835450" cy="807432"/>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4572000" y="5013176"/>
            <a:ext cx="4680520" cy="12753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ja-JP" altLang="en-US" sz="1200" b="1" dirty="0">
                <a:solidFill>
                  <a:schemeClr val="tx1"/>
                </a:solidFill>
                <a:latin typeface="ＭＳ ゴシック" panose="020B0609070205080204" pitchFamily="49" charset="-128"/>
                <a:ea typeface="ＭＳ ゴシック" panose="020B0609070205080204" pitchFamily="49" charset="-128"/>
              </a:rPr>
              <a:t>○</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日程イメージ</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９月１５日（日）　出発　オリエンテーション</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200" b="1" dirty="0">
                <a:solidFill>
                  <a:schemeClr val="tx1"/>
                </a:solidFill>
                <a:latin typeface="ＭＳ ゴシック" panose="020B0609070205080204" pitchFamily="49" charset="-128"/>
                <a:ea typeface="ＭＳ ゴシック" panose="020B0609070205080204" pitchFamily="49" charset="-128"/>
              </a:rPr>
              <a:t>１６</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日（月）</a:t>
            </a:r>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en-US" altLang="ja-JP" sz="1200" b="1" dirty="0" smtClean="0">
                <a:solidFill>
                  <a:schemeClr val="tx1"/>
                </a:solidFill>
                <a:latin typeface="ＭＳ ゴシック" panose="020B0609070205080204" pitchFamily="49" charset="-128"/>
                <a:ea typeface="ＭＳ ゴシック" panose="020B0609070205080204" pitchFamily="49" charset="-128"/>
              </a:rPr>
              <a:t>KMOU</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概要</a:t>
            </a:r>
            <a:r>
              <a:rPr lang="ja-JP" altLang="en-US" sz="1200" b="1" dirty="0">
                <a:solidFill>
                  <a:schemeClr val="tx1"/>
                </a:solidFill>
                <a:latin typeface="ＭＳ ゴシック" panose="020B0609070205080204" pitchFamily="49" charset="-128"/>
                <a:ea typeface="ＭＳ ゴシック" panose="020B0609070205080204" pitchFamily="49" charset="-128"/>
              </a:rPr>
              <a:t>説明及び学内</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見学</a:t>
            </a:r>
            <a:r>
              <a:rPr lang="ja-JP" altLang="en-US" sz="1200" b="1" dirty="0">
                <a:solidFill>
                  <a:schemeClr val="tx1"/>
                </a:solidFill>
                <a:latin typeface="ＭＳ ゴシック" panose="020B0609070205080204" pitchFamily="49" charset="-128"/>
                <a:ea typeface="ＭＳ ゴシック" panose="020B0609070205080204" pitchFamily="49" charset="-128"/>
              </a:rPr>
              <a:t>、</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研究室訪問等</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　　１７日（火）　フィールドトリップ</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　　１８日（水）　移動</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　　１９日（木）～２０日（</a:t>
            </a:r>
            <a:r>
              <a:rPr lang="ja-JP" altLang="en-US" sz="1200" b="1" dirty="0">
                <a:solidFill>
                  <a:schemeClr val="tx1"/>
                </a:solidFill>
                <a:latin typeface="ＭＳ ゴシック" panose="020B0609070205080204" pitchFamily="49" charset="-128"/>
                <a:ea typeface="ＭＳ ゴシック" panose="020B0609070205080204" pitchFamily="49" charset="-128"/>
              </a:rPr>
              <a:t>金</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a:t>
            </a:r>
            <a:r>
              <a:rPr lang="en-US" altLang="ja-JP" sz="1200" b="1" dirty="0" smtClean="0">
                <a:solidFill>
                  <a:schemeClr val="tx1"/>
                </a:solidFill>
                <a:latin typeface="ＭＳ ゴシック" panose="020B0609070205080204" pitchFamily="49" charset="-128"/>
                <a:ea typeface="ＭＳ ゴシック" panose="020B0609070205080204" pitchFamily="49" charset="-128"/>
              </a:rPr>
              <a:t>SHOU</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概要</a:t>
            </a:r>
            <a:r>
              <a:rPr lang="ja-JP" altLang="en-US" sz="1200" b="1" dirty="0">
                <a:solidFill>
                  <a:schemeClr val="tx1"/>
                </a:solidFill>
                <a:latin typeface="ＭＳ ゴシック" panose="020B0609070205080204" pitchFamily="49" charset="-128"/>
                <a:ea typeface="ＭＳ ゴシック" panose="020B0609070205080204" pitchFamily="49" charset="-128"/>
              </a:rPr>
              <a:t>説明及び学内見学</a:t>
            </a:r>
            <a:endParaRPr lang="en-US" altLang="ja-JP" sz="1200" b="1" dirty="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　　　　　　　　　　研究室訪問</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等</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　　２１日（土）　フィールドトリップ</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b="1" dirty="0">
                <a:solidFill>
                  <a:schemeClr val="tx1"/>
                </a:solidFill>
                <a:latin typeface="ＭＳ ゴシック" panose="020B0609070205080204" pitchFamily="49" charset="-128"/>
                <a:ea typeface="ＭＳ ゴシック" panose="020B0609070205080204" pitchFamily="49" charset="-128"/>
              </a:rPr>
              <a:t>　</a:t>
            </a:r>
            <a:r>
              <a:rPr lang="ja-JP" altLang="en-US" sz="1200" b="1" dirty="0" smtClean="0">
                <a:solidFill>
                  <a:schemeClr val="tx1"/>
                </a:solidFill>
                <a:latin typeface="ＭＳ ゴシック" panose="020B0609070205080204" pitchFamily="49" charset="-128"/>
                <a:ea typeface="ＭＳ ゴシック" panose="020B0609070205080204" pitchFamily="49" charset="-128"/>
              </a:rPr>
              <a:t>　　２２日（日）　感謝の会及び帰国</a:t>
            </a:r>
            <a:endParaRPr lang="en-US" altLang="ja-JP" sz="1200" b="1" dirty="0" smtClean="0">
              <a:solidFill>
                <a:schemeClr val="tx1"/>
              </a:solidFill>
              <a:latin typeface="ＭＳ ゴシック" panose="020B0609070205080204" pitchFamily="49" charset="-128"/>
              <a:ea typeface="ＭＳ ゴシック" panose="020B0609070205080204" pitchFamily="49" charset="-128"/>
            </a:endParaRPr>
          </a:p>
          <a:p>
            <a:pPr algn="ctr"/>
            <a:endParaRPr kumimoji="1" lang="ja-JP" altLang="en-US" dirty="0">
              <a:solidFill>
                <a:schemeClr val="tx1"/>
              </a:solidFill>
            </a:endParaRPr>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72400" y="260648"/>
            <a:ext cx="864096" cy="864096"/>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5655" y="231601"/>
            <a:ext cx="917953" cy="893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00293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336</TotalTime>
  <Words>98</Words>
  <Application>Microsoft Office PowerPoint</Application>
  <PresentationFormat>画面に合わせる (4:3)</PresentationFormat>
  <Paragraphs>24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スパイス</vt:lpstr>
      <vt:lpstr>（募集）上海海洋大学・韓国海洋大学校 　　　　　　　への短期派遣</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（募集）上海海洋大学への短期派遣</dc:title>
  <dc:creator>k-kacho</dc:creator>
  <cp:lastModifiedBy>k-soumu</cp:lastModifiedBy>
  <cp:revision>36</cp:revision>
  <cp:lastPrinted>2019-05-07T06:41:06Z</cp:lastPrinted>
  <dcterms:created xsi:type="dcterms:W3CDTF">2017-01-24T08:07:38Z</dcterms:created>
  <dcterms:modified xsi:type="dcterms:W3CDTF">2019-05-07T06:48:49Z</dcterms:modified>
</cp:coreProperties>
</file>